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3" r:id="rId19"/>
    <p:sldId id="263" r:id="rId20"/>
    <p:sldId id="275" r:id="rId21"/>
    <p:sldId id="277" r:id="rId22"/>
    <p:sldId id="278" r:id="rId23"/>
    <p:sldId id="280" r:id="rId24"/>
    <p:sldId id="282" r:id="rId25"/>
    <p:sldId id="283" r:id="rId26"/>
    <p:sldId id="281" r:id="rId27"/>
    <p:sldId id="279" r:id="rId28"/>
    <p:sldId id="276" r:id="rId29"/>
    <p:sldId id="284" r:id="rId30"/>
    <p:sldId id="285" r:id="rId31"/>
    <p:sldId id="287" r:id="rId32"/>
    <p:sldId id="288" r:id="rId33"/>
    <p:sldId id="289" r:id="rId34"/>
    <p:sldId id="290" r:id="rId35"/>
    <p:sldId id="291" r:id="rId36"/>
    <p:sldId id="292" r:id="rId37"/>
    <p:sldId id="303" r:id="rId38"/>
    <p:sldId id="304" r:id="rId39"/>
    <p:sldId id="305" r:id="rId40"/>
    <p:sldId id="306" r:id="rId41"/>
    <p:sldId id="308" r:id="rId42"/>
    <p:sldId id="309" r:id="rId43"/>
    <p:sldId id="310" r:id="rId44"/>
    <p:sldId id="29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5BC8B-F6D9-FE05-4347-5DBE94DD6B46}" v="119" dt="2026-05-05T20:15:40.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el Alumäe" userId="S::tanel.alumae@taltech.ee::b67168e4-7b26-46a5-84ec-523df7d6a6f1" providerId="AD" clId="Web-{FBF5BC8B-F6D9-FE05-4347-5DBE94DD6B46}"/>
    <pc:docChg chg="addSld modSld">
      <pc:chgData name="Tanel Alumäe" userId="S::tanel.alumae@taltech.ee::b67168e4-7b26-46a5-84ec-523df7d6a6f1" providerId="AD" clId="Web-{FBF5BC8B-F6D9-FE05-4347-5DBE94DD6B46}" dt="2026-05-05T20:15:40.044" v="116" actId="20577"/>
      <pc:docMkLst>
        <pc:docMk/>
      </pc:docMkLst>
      <pc:sldChg chg="addSp delSp modSp new mod setBg">
        <pc:chgData name="Tanel Alumäe" userId="S::tanel.alumae@taltech.ee::b67168e4-7b26-46a5-84ec-523df7d6a6f1" providerId="AD" clId="Web-{FBF5BC8B-F6D9-FE05-4347-5DBE94DD6B46}" dt="2026-05-05T20:15:40.044" v="116" actId="20577"/>
        <pc:sldMkLst>
          <pc:docMk/>
          <pc:sldMk cId="443889870" sldId="309"/>
        </pc:sldMkLst>
        <pc:spChg chg="mod">
          <ac:chgData name="Tanel Alumäe" userId="S::tanel.alumae@taltech.ee::b67168e4-7b26-46a5-84ec-523df7d6a6f1" providerId="AD" clId="Web-{FBF5BC8B-F6D9-FE05-4347-5DBE94DD6B46}" dt="2026-05-05T20:11:47.058" v="85" actId="20577"/>
          <ac:spMkLst>
            <pc:docMk/>
            <pc:sldMk cId="443889870" sldId="309"/>
            <ac:spMk id="2" creationId="{CE2FEAF2-F8EE-AD41-67A0-2B6A747E41A6}"/>
          </ac:spMkLst>
        </pc:spChg>
        <pc:spChg chg="mod">
          <ac:chgData name="Tanel Alumäe" userId="S::tanel.alumae@taltech.ee::b67168e4-7b26-46a5-84ec-523df7d6a6f1" providerId="AD" clId="Web-{FBF5BC8B-F6D9-FE05-4347-5DBE94DD6B46}" dt="2026-05-05T20:15:40.044" v="116" actId="20577"/>
          <ac:spMkLst>
            <pc:docMk/>
            <pc:sldMk cId="443889870" sldId="309"/>
            <ac:spMk id="3" creationId="{7A3CBCB0-16D2-0568-3927-22749F0B7534}"/>
          </ac:spMkLst>
        </pc:spChg>
        <pc:spChg chg="add">
          <ac:chgData name="Tanel Alumäe" userId="S::tanel.alumae@taltech.ee::b67168e4-7b26-46a5-84ec-523df7d6a6f1" providerId="AD" clId="Web-{FBF5BC8B-F6D9-FE05-4347-5DBE94DD6B46}" dt="2026-05-05T20:11:31.480" v="79"/>
          <ac:spMkLst>
            <pc:docMk/>
            <pc:sldMk cId="443889870" sldId="309"/>
            <ac:spMk id="23" creationId="{743AA782-23D1-4521-8CAD-47662984AA08}"/>
          </ac:spMkLst>
        </pc:spChg>
        <pc:spChg chg="add">
          <ac:chgData name="Tanel Alumäe" userId="S::tanel.alumae@taltech.ee::b67168e4-7b26-46a5-84ec-523df7d6a6f1" providerId="AD" clId="Web-{FBF5BC8B-F6D9-FE05-4347-5DBE94DD6B46}" dt="2026-05-05T20:11:31.480" v="79"/>
          <ac:spMkLst>
            <pc:docMk/>
            <pc:sldMk cId="443889870" sldId="309"/>
            <ac:spMk id="25" creationId="{650D18FE-0824-4A46-B22C-A86B52E5780A}"/>
          </ac:spMkLst>
        </pc:spChg>
        <pc:grpChg chg="add del">
          <ac:chgData name="Tanel Alumäe" userId="S::tanel.alumae@taltech.ee::b67168e4-7b26-46a5-84ec-523df7d6a6f1" providerId="AD" clId="Web-{FBF5BC8B-F6D9-FE05-4347-5DBE94DD6B46}" dt="2026-05-05T20:11:17.136" v="77"/>
          <ac:grpSpMkLst>
            <pc:docMk/>
            <pc:sldMk cId="443889870" sldId="309"/>
            <ac:grpSpMk id="9" creationId="{6258F736-B256-8039-9DC6-F4E49A5C5AD5}"/>
          </ac:grpSpMkLst>
        </pc:grpChg>
        <pc:grpChg chg="add del">
          <ac:chgData name="Tanel Alumäe" userId="S::tanel.alumae@taltech.ee::b67168e4-7b26-46a5-84ec-523df7d6a6f1" providerId="AD" clId="Web-{FBF5BC8B-F6D9-FE05-4347-5DBE94DD6B46}" dt="2026-05-05T20:11:31.480" v="79"/>
          <ac:grpSpMkLst>
            <pc:docMk/>
            <pc:sldMk cId="443889870" sldId="309"/>
            <ac:grpSpMk id="16" creationId="{6258F736-B256-8039-9DC6-F4E49A5C5AD5}"/>
          </ac:grpSpMkLst>
        </pc:grpChg>
        <pc:picChg chg="add del mod">
          <ac:chgData name="Tanel Alumäe" userId="S::tanel.alumae@taltech.ee::b67168e4-7b26-46a5-84ec-523df7d6a6f1" providerId="AD" clId="Web-{FBF5BC8B-F6D9-FE05-4347-5DBE94DD6B46}" dt="2026-05-05T20:14:28.934" v="101"/>
          <ac:picMkLst>
            <pc:docMk/>
            <pc:sldMk cId="443889870" sldId="309"/>
            <ac:picMk id="4" creationId="{29622EEE-1D64-6E5D-2D56-53C9425AD60C}"/>
          </ac:picMkLst>
        </pc:picChg>
        <pc:picChg chg="add mod">
          <ac:chgData name="Tanel Alumäe" userId="S::tanel.alumae@taltech.ee::b67168e4-7b26-46a5-84ec-523df7d6a6f1" providerId="AD" clId="Web-{FBF5BC8B-F6D9-FE05-4347-5DBE94DD6B46}" dt="2026-05-05T20:14:41.090" v="105" actId="1076"/>
          <ac:picMkLst>
            <pc:docMk/>
            <pc:sldMk cId="443889870" sldId="309"/>
            <ac:picMk id="5" creationId="{5372F40E-418D-EA3E-0847-9D8D5E81E96A}"/>
          </ac:picMkLst>
        </pc:picChg>
      </pc:sldChg>
      <pc:sldChg chg="addSp delSp modSp new">
        <pc:chgData name="Tanel Alumäe" userId="S::tanel.alumae@taltech.ee::b67168e4-7b26-46a5-84ec-523df7d6a6f1" providerId="AD" clId="Web-{FBF5BC8B-F6D9-FE05-4347-5DBE94DD6B46}" dt="2026-05-05T20:13:59.668" v="97" actId="1076"/>
        <pc:sldMkLst>
          <pc:docMk/>
          <pc:sldMk cId="1727417969" sldId="310"/>
        </pc:sldMkLst>
        <pc:spChg chg="mod">
          <ac:chgData name="Tanel Alumäe" userId="S::tanel.alumae@taltech.ee::b67168e4-7b26-46a5-84ec-523df7d6a6f1" providerId="AD" clId="Web-{FBF5BC8B-F6D9-FE05-4347-5DBE94DD6B46}" dt="2026-05-05T20:12:05.980" v="90" actId="20577"/>
          <ac:spMkLst>
            <pc:docMk/>
            <pc:sldMk cId="1727417969" sldId="310"/>
            <ac:spMk id="2" creationId="{DEBFEF80-7534-6AC2-61C5-E204D46BBED4}"/>
          </ac:spMkLst>
        </pc:spChg>
        <pc:spChg chg="del">
          <ac:chgData name="Tanel Alumäe" userId="S::tanel.alumae@taltech.ee::b67168e4-7b26-46a5-84ec-523df7d6a6f1" providerId="AD" clId="Web-{FBF5BC8B-F6D9-FE05-4347-5DBE94DD6B46}" dt="2026-05-05T20:12:28.605" v="91"/>
          <ac:spMkLst>
            <pc:docMk/>
            <pc:sldMk cId="1727417969" sldId="310"/>
            <ac:spMk id="3" creationId="{72D321D0-161B-280B-2907-F2619CC50186}"/>
          </ac:spMkLst>
        </pc:spChg>
        <pc:picChg chg="add mod">
          <ac:chgData name="Tanel Alumäe" userId="S::tanel.alumae@taltech.ee::b67168e4-7b26-46a5-84ec-523df7d6a6f1" providerId="AD" clId="Web-{FBF5BC8B-F6D9-FE05-4347-5DBE94DD6B46}" dt="2026-05-05T20:13:21.683" v="93" actId="1076"/>
          <ac:picMkLst>
            <pc:docMk/>
            <pc:sldMk cId="1727417969" sldId="310"/>
            <ac:picMk id="4" creationId="{E7CCD8B7-5AE7-D5B2-6CD9-6158891FE680}"/>
          </ac:picMkLst>
        </pc:picChg>
        <pc:picChg chg="add mod">
          <ac:chgData name="Tanel Alumäe" userId="S::tanel.alumae@taltech.ee::b67168e4-7b26-46a5-84ec-523df7d6a6f1" providerId="AD" clId="Web-{FBF5BC8B-F6D9-FE05-4347-5DBE94DD6B46}" dt="2026-05-05T20:13:59.668" v="97" actId="1076"/>
          <ac:picMkLst>
            <pc:docMk/>
            <pc:sldMk cId="1727417969" sldId="310"/>
            <ac:picMk id="5" creationId="{F812522E-5E0E-E103-68AD-6523BAF80D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huggingface.co/spaces/Qwen/Qwen2-Audio-Instruct-Demo"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st2eng.cs.taltech.e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Spoken language translation</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Tanel Alumäe</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EED0-21AA-4642-BEFB-557EC53CE581}"/>
              </a:ext>
            </a:extLst>
          </p:cNvPr>
          <p:cNvSpPr>
            <a:spLocks noGrp="1"/>
          </p:cNvSpPr>
          <p:nvPr>
            <p:ph type="title"/>
          </p:nvPr>
        </p:nvSpPr>
        <p:spPr/>
        <p:txBody>
          <a:bodyPr/>
          <a:lstStyle/>
          <a:p>
            <a:r>
              <a:rPr lang="en-US" dirty="0"/>
              <a:t>Multilingual MT</a:t>
            </a:r>
          </a:p>
        </p:txBody>
      </p:sp>
      <p:sp>
        <p:nvSpPr>
          <p:cNvPr id="3" name="Content Placeholder 2">
            <a:extLst>
              <a:ext uri="{FF2B5EF4-FFF2-40B4-BE49-F238E27FC236}">
                <a16:creationId xmlns:a16="http://schemas.microsoft.com/office/drawing/2014/main" id="{1175ACFB-55E3-1D3D-A19D-5BB36E9EA20D}"/>
              </a:ext>
            </a:extLst>
          </p:cNvPr>
          <p:cNvSpPr>
            <a:spLocks noGrp="1"/>
          </p:cNvSpPr>
          <p:nvPr>
            <p:ph idx="1"/>
          </p:nvPr>
        </p:nvSpPr>
        <p:spPr>
          <a:xfrm>
            <a:off x="838200" y="1825625"/>
            <a:ext cx="5433205" cy="4351338"/>
          </a:xfrm>
        </p:spPr>
        <p:txBody>
          <a:bodyPr vert="horz" lIns="91440" tIns="45720" rIns="91440" bIns="45720" rtlCol="0" anchor="t">
            <a:normAutofit fontScale="85000" lnSpcReduction="20000"/>
          </a:bodyPr>
          <a:lstStyle/>
          <a:p>
            <a:r>
              <a:rPr lang="en-US" dirty="0"/>
              <a:t>With encoder-decoder models, it is easy to build multilingual MT systems</a:t>
            </a:r>
          </a:p>
          <a:p>
            <a:pPr lvl="1">
              <a:buFont typeface="Courier New" panose="020B0604020202020204" pitchFamily="34" charset="0"/>
              <a:buChar char="o"/>
            </a:pPr>
            <a:r>
              <a:rPr lang="en-US" dirty="0"/>
              <a:t>E.g., just use a target language tag is the 1st token in the decoder</a:t>
            </a:r>
          </a:p>
          <a:p>
            <a:r>
              <a:rPr lang="en-US" dirty="0"/>
              <a:t>Such models can perform zero-shot translation on language pairs whose parallel data  is not present in the training corpus</a:t>
            </a:r>
          </a:p>
          <a:p>
            <a:pPr lvl="1">
              <a:buFont typeface="Courier New" panose="020B0604020202020204" pitchFamily="34" charset="0"/>
              <a:buChar char="o"/>
            </a:pPr>
            <a:r>
              <a:rPr lang="en-US" dirty="0"/>
              <a:t>  e.g. Korean-to-Japanese was not present in training data, but models learned it from other language pairs</a:t>
            </a:r>
          </a:p>
          <a:p>
            <a:r>
              <a:rPr lang="en-US" dirty="0"/>
              <a:t>This enables massively multilingual models (e.g. with 200 languages)</a:t>
            </a:r>
          </a:p>
          <a:p>
            <a:r>
              <a:rPr lang="en-US" dirty="0"/>
              <a:t>However, zero-shot quality is usually not very good (but better than nothing)</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p:txBody>
      </p:sp>
      <p:pic>
        <p:nvPicPr>
          <p:cNvPr id="4" name="Picture 3">
            <a:extLst>
              <a:ext uri="{FF2B5EF4-FFF2-40B4-BE49-F238E27FC236}">
                <a16:creationId xmlns:a16="http://schemas.microsoft.com/office/drawing/2014/main" id="{AA58B866-E29E-7E6B-6084-9AC95796DDA8}"/>
              </a:ext>
            </a:extLst>
          </p:cNvPr>
          <p:cNvPicPr>
            <a:picLocks noChangeAspect="1"/>
          </p:cNvPicPr>
          <p:nvPr/>
        </p:nvPicPr>
        <p:blipFill>
          <a:blip r:embed="rId2"/>
          <a:stretch>
            <a:fillRect/>
          </a:stretch>
        </p:blipFill>
        <p:spPr>
          <a:xfrm>
            <a:off x="7339641" y="1991803"/>
            <a:ext cx="4270076" cy="2256167"/>
          </a:xfrm>
          <a:prstGeom prst="rect">
            <a:avLst/>
          </a:prstGeom>
        </p:spPr>
      </p:pic>
    </p:spTree>
    <p:extLst>
      <p:ext uri="{BB962C8B-B14F-4D97-AF65-F5344CB8AC3E}">
        <p14:creationId xmlns:p14="http://schemas.microsoft.com/office/powerpoint/2010/main" val="318050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0D86-05BC-5941-9005-C01A3E7C48F3}"/>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B2DD1BBB-AA9C-FBE6-3DD3-D72A47E86D8A}"/>
              </a:ext>
            </a:extLst>
          </p:cNvPr>
          <p:cNvSpPr>
            <a:spLocks noGrp="1"/>
          </p:cNvSpPr>
          <p:nvPr>
            <p:ph idx="1"/>
          </p:nvPr>
        </p:nvSpPr>
        <p:spPr/>
        <p:txBody>
          <a:bodyPr vert="horz" lIns="91440" tIns="45720" rIns="91440" bIns="45720" rtlCol="0" anchor="t">
            <a:normAutofit fontScale="70000" lnSpcReduction="20000"/>
          </a:bodyPr>
          <a:lstStyle/>
          <a:p>
            <a:r>
              <a:rPr lang="en-US" dirty="0"/>
              <a:t>Evaluation is very important for MT, but also very complicated</a:t>
            </a:r>
          </a:p>
          <a:p>
            <a:pPr lvl="1">
              <a:buFont typeface="Courier New" panose="020B0604020202020204" pitchFamily="34" charset="0"/>
              <a:buChar char="o"/>
            </a:pPr>
            <a:r>
              <a:rPr lang="en-US" dirty="0"/>
              <a:t>Every source sentence can have several "perfect" translations</a:t>
            </a:r>
          </a:p>
          <a:p>
            <a:pPr lvl="1">
              <a:buFont typeface="Courier New" panose="020B0604020202020204" pitchFamily="34" charset="0"/>
              <a:buChar char="o"/>
            </a:pPr>
            <a:r>
              <a:rPr lang="en-US" dirty="0"/>
              <a:t>What to evaluate? </a:t>
            </a:r>
          </a:p>
          <a:p>
            <a:pPr lvl="2">
              <a:buFont typeface="Wingdings" panose="020B0604020202020204" pitchFamily="34" charset="0"/>
              <a:buChar char="§"/>
            </a:pPr>
            <a:r>
              <a:rPr lang="en-US" dirty="0"/>
              <a:t>Readability? Work needed to post-edit, in order to create publishable translation?</a:t>
            </a:r>
          </a:p>
          <a:p>
            <a:r>
              <a:rPr lang="en-US" dirty="0"/>
              <a:t>Manual evaluation</a:t>
            </a:r>
          </a:p>
          <a:p>
            <a:pPr lvl="1">
              <a:buFont typeface="Courier New" panose="020B0604020202020204" pitchFamily="34" charset="0"/>
              <a:buChar char="o"/>
            </a:pPr>
            <a:r>
              <a:rPr lang="en-US" dirty="0"/>
              <a:t>What to show annotators when assessing a translation candidate?</a:t>
            </a:r>
          </a:p>
          <a:p>
            <a:pPr lvl="2">
              <a:buFont typeface="Wingdings" panose="020B0604020202020204" pitchFamily="34" charset="0"/>
              <a:buChar char="§"/>
            </a:pPr>
            <a:r>
              <a:rPr lang="en-US" dirty="0"/>
              <a:t>Ref-based: only the (human) reference</a:t>
            </a:r>
          </a:p>
          <a:p>
            <a:pPr lvl="2">
              <a:buFont typeface="Wingdings" panose="020B0604020202020204" pitchFamily="34" charset="0"/>
              <a:buChar char="§"/>
            </a:pPr>
            <a:r>
              <a:rPr lang="en-US" dirty="0" err="1"/>
              <a:t>Src</a:t>
            </a:r>
            <a:r>
              <a:rPr lang="en-US" dirty="0"/>
              <a:t>-based: only the source sentence</a:t>
            </a:r>
          </a:p>
          <a:p>
            <a:pPr lvl="2">
              <a:buFont typeface="Wingdings" panose="020B0604020202020204" pitchFamily="34" charset="0"/>
              <a:buChar char="§"/>
            </a:pPr>
            <a:r>
              <a:rPr lang="en-US" dirty="0" err="1"/>
              <a:t>Src&amp;ref-based</a:t>
            </a:r>
            <a:r>
              <a:rPr lang="en-US" dirty="0"/>
              <a:t>: both</a:t>
            </a:r>
          </a:p>
          <a:p>
            <a:pPr lvl="1">
              <a:buFont typeface="Courier New" panose="020B0604020202020204" pitchFamily="34" charset="0"/>
              <a:buChar char="o"/>
            </a:pPr>
            <a:r>
              <a:rPr lang="en-US" dirty="0"/>
              <a:t>Context to consider:</a:t>
            </a:r>
          </a:p>
          <a:p>
            <a:pPr lvl="2">
              <a:buFont typeface="Wingdings" panose="020B0604020202020204" pitchFamily="34" charset="0"/>
              <a:buChar char="§"/>
            </a:pPr>
            <a:r>
              <a:rPr lang="en-US" dirty="0"/>
              <a:t>Sentence-level: sentences of a document in random order</a:t>
            </a:r>
          </a:p>
          <a:p>
            <a:pPr lvl="2">
              <a:buFont typeface="Wingdings" panose="020B0604020202020204" pitchFamily="34" charset="0"/>
              <a:buChar char="§"/>
            </a:pPr>
            <a:r>
              <a:rPr lang="en-US" dirty="0"/>
              <a:t>Document-level: obtain a single score per document</a:t>
            </a:r>
          </a:p>
          <a:p>
            <a:pPr lvl="2">
              <a:buFont typeface="Wingdings" panose="020B0604020202020204" pitchFamily="34" charset="0"/>
              <a:buChar char="§"/>
            </a:pPr>
            <a:r>
              <a:rPr lang="en-US" dirty="0"/>
              <a:t>Document-aware: show whole document, asses per sentence (assumes sentence-per-sentence translation)</a:t>
            </a:r>
          </a:p>
          <a:p>
            <a:pPr lvl="1">
              <a:buFont typeface="Courier New" panose="020B0604020202020204" pitchFamily="34" charset="0"/>
              <a:buChar char="o"/>
            </a:pPr>
            <a:r>
              <a:rPr lang="en-US" dirty="0"/>
              <a:t>What to ask:</a:t>
            </a:r>
          </a:p>
          <a:p>
            <a:pPr lvl="2">
              <a:buFont typeface="Wingdings" panose="020B0604020202020204" pitchFamily="34" charset="0"/>
              <a:buChar char="§"/>
            </a:pPr>
            <a:r>
              <a:rPr lang="en-US" dirty="0"/>
              <a:t>Some relative score over several candidates</a:t>
            </a:r>
          </a:p>
          <a:p>
            <a:pPr lvl="2">
              <a:buFont typeface="Wingdings" panose="020B0604020202020204" pitchFamily="34" charset="0"/>
              <a:buChar char="§"/>
            </a:pPr>
            <a:r>
              <a:rPr lang="en-US" dirty="0"/>
              <a:t>Some absolute score for a single candidate</a:t>
            </a:r>
          </a:p>
          <a:p>
            <a:pPr lvl="2">
              <a:buFont typeface="Wingdings" panose="020B0604020202020204" pitchFamily="34" charset="0"/>
              <a:buChar char="§"/>
            </a:pPr>
            <a:r>
              <a:rPr lang="en-US" dirty="0"/>
              <a:t>A more complicated question?</a:t>
            </a:r>
          </a:p>
        </p:txBody>
      </p:sp>
    </p:spTree>
    <p:extLst>
      <p:ext uri="{BB962C8B-B14F-4D97-AF65-F5344CB8AC3E}">
        <p14:creationId xmlns:p14="http://schemas.microsoft.com/office/powerpoint/2010/main" val="102226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45A9-9961-A989-0928-87A9E4F11358}"/>
              </a:ext>
            </a:extLst>
          </p:cNvPr>
          <p:cNvSpPr>
            <a:spLocks noGrp="1"/>
          </p:cNvSpPr>
          <p:nvPr>
            <p:ph type="title"/>
          </p:nvPr>
        </p:nvSpPr>
        <p:spPr/>
        <p:txBody>
          <a:bodyPr/>
          <a:lstStyle/>
          <a:p>
            <a:r>
              <a:rPr lang="en-US" dirty="0"/>
              <a:t>Some problem with manual annotation</a:t>
            </a:r>
          </a:p>
        </p:txBody>
      </p:sp>
      <p:sp>
        <p:nvSpPr>
          <p:cNvPr id="3" name="Content Placeholder 2">
            <a:extLst>
              <a:ext uri="{FF2B5EF4-FFF2-40B4-BE49-F238E27FC236}">
                <a16:creationId xmlns:a16="http://schemas.microsoft.com/office/drawing/2014/main" id="{0EF663D8-0739-245D-1230-70AF53BDDA48}"/>
              </a:ext>
            </a:extLst>
          </p:cNvPr>
          <p:cNvSpPr>
            <a:spLocks noGrp="1"/>
          </p:cNvSpPr>
          <p:nvPr>
            <p:ph idx="1"/>
          </p:nvPr>
        </p:nvSpPr>
        <p:spPr>
          <a:xfrm>
            <a:off x="838200" y="1825625"/>
            <a:ext cx="5489197" cy="4351338"/>
          </a:xfrm>
        </p:spPr>
        <p:txBody>
          <a:bodyPr vert="horz" lIns="91440" tIns="45720" rIns="91440" bIns="45720" rtlCol="0" anchor="t">
            <a:normAutofit/>
          </a:bodyPr>
          <a:lstStyle/>
          <a:p>
            <a:r>
              <a:rPr lang="en-US" dirty="0"/>
              <a:t>Always time-consuming and expensive</a:t>
            </a:r>
          </a:p>
          <a:p>
            <a:r>
              <a:rPr lang="en-US" dirty="0"/>
              <a:t>Relative ranking of candidates: </a:t>
            </a:r>
            <a:r>
              <a:rPr lang="en-US" dirty="0">
                <a:ea typeface="+mn-lt"/>
                <a:cs typeface="+mn-lt"/>
              </a:rPr>
              <a:t>Longer sentences hard to rank. Candidates incomparably poor</a:t>
            </a:r>
          </a:p>
          <a:p>
            <a:r>
              <a:rPr lang="en-US" dirty="0"/>
              <a:t>Document-level manual assessment very hard, mental overload</a:t>
            </a:r>
          </a:p>
        </p:txBody>
      </p:sp>
      <p:pic>
        <p:nvPicPr>
          <p:cNvPr id="4" name="Picture 3" descr="A text on a page&#10;&#10;Description automatically generated">
            <a:extLst>
              <a:ext uri="{FF2B5EF4-FFF2-40B4-BE49-F238E27FC236}">
                <a16:creationId xmlns:a16="http://schemas.microsoft.com/office/drawing/2014/main" id="{003AE2B6-0128-4164-5228-DE667C67102B}"/>
              </a:ext>
            </a:extLst>
          </p:cNvPr>
          <p:cNvPicPr>
            <a:picLocks noChangeAspect="1"/>
          </p:cNvPicPr>
          <p:nvPr/>
        </p:nvPicPr>
        <p:blipFill>
          <a:blip r:embed="rId2"/>
          <a:stretch>
            <a:fillRect/>
          </a:stretch>
        </p:blipFill>
        <p:spPr>
          <a:xfrm>
            <a:off x="6184084" y="1828013"/>
            <a:ext cx="5891868" cy="4061845"/>
          </a:xfrm>
          <a:prstGeom prst="rect">
            <a:avLst/>
          </a:prstGeom>
        </p:spPr>
      </p:pic>
    </p:spTree>
    <p:extLst>
      <p:ext uri="{BB962C8B-B14F-4D97-AF65-F5344CB8AC3E}">
        <p14:creationId xmlns:p14="http://schemas.microsoft.com/office/powerpoint/2010/main" val="214830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36BB-3BDA-4F03-03C6-05D71FBCBECA}"/>
              </a:ext>
            </a:extLst>
          </p:cNvPr>
          <p:cNvSpPr>
            <a:spLocks noGrp="1"/>
          </p:cNvSpPr>
          <p:nvPr>
            <p:ph type="title"/>
          </p:nvPr>
        </p:nvSpPr>
        <p:spPr/>
        <p:txBody>
          <a:bodyPr/>
          <a:lstStyle/>
          <a:p>
            <a:r>
              <a:rPr lang="en-US" dirty="0"/>
              <a:t>Manual relative ranking: example</a:t>
            </a:r>
          </a:p>
        </p:txBody>
      </p:sp>
      <p:pic>
        <p:nvPicPr>
          <p:cNvPr id="4" name="Picture 3" descr="A screenshot of a computer&#10;&#10;Description automatically generated">
            <a:extLst>
              <a:ext uri="{FF2B5EF4-FFF2-40B4-BE49-F238E27FC236}">
                <a16:creationId xmlns:a16="http://schemas.microsoft.com/office/drawing/2014/main" id="{9FD406F1-F78D-8698-619C-C4B1B679BAFA}"/>
              </a:ext>
            </a:extLst>
          </p:cNvPr>
          <p:cNvPicPr>
            <a:picLocks noChangeAspect="1"/>
          </p:cNvPicPr>
          <p:nvPr/>
        </p:nvPicPr>
        <p:blipFill>
          <a:blip r:embed="rId2"/>
          <a:stretch>
            <a:fillRect/>
          </a:stretch>
        </p:blipFill>
        <p:spPr>
          <a:xfrm>
            <a:off x="2404844" y="1590282"/>
            <a:ext cx="6941890" cy="4984721"/>
          </a:xfrm>
          <a:prstGeom prst="rect">
            <a:avLst/>
          </a:prstGeom>
        </p:spPr>
      </p:pic>
    </p:spTree>
    <p:extLst>
      <p:ext uri="{BB962C8B-B14F-4D97-AF65-F5344CB8AC3E}">
        <p14:creationId xmlns:p14="http://schemas.microsoft.com/office/powerpoint/2010/main" val="5586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E83D-9100-A817-2761-F4F088B7A690}"/>
              </a:ext>
            </a:extLst>
          </p:cNvPr>
          <p:cNvSpPr>
            <a:spLocks noGrp="1"/>
          </p:cNvSpPr>
          <p:nvPr>
            <p:ph type="title"/>
          </p:nvPr>
        </p:nvSpPr>
        <p:spPr/>
        <p:txBody>
          <a:bodyPr/>
          <a:lstStyle/>
          <a:p>
            <a:r>
              <a:rPr lang="en-US" dirty="0"/>
              <a:t>Quiz-based evaluation</a:t>
            </a:r>
          </a:p>
        </p:txBody>
      </p:sp>
      <p:sp>
        <p:nvSpPr>
          <p:cNvPr id="3" name="Content Placeholder 2">
            <a:extLst>
              <a:ext uri="{FF2B5EF4-FFF2-40B4-BE49-F238E27FC236}">
                <a16:creationId xmlns:a16="http://schemas.microsoft.com/office/drawing/2014/main" id="{D8A1FD30-E069-917A-8004-6F0D1C07853B}"/>
              </a:ext>
            </a:extLst>
          </p:cNvPr>
          <p:cNvSpPr>
            <a:spLocks noGrp="1"/>
          </p:cNvSpPr>
          <p:nvPr>
            <p:ph idx="1"/>
          </p:nvPr>
        </p:nvSpPr>
        <p:spPr/>
        <p:txBody>
          <a:bodyPr vert="horz" lIns="91440" tIns="45720" rIns="91440" bIns="45720" rtlCol="0" anchor="t">
            <a:normAutofit/>
          </a:bodyPr>
          <a:lstStyle/>
          <a:p>
            <a:r>
              <a:rPr lang="en-US"/>
              <a:t>Given: text paragraph in source language</a:t>
            </a:r>
            <a:endParaRPr lang="en-US" dirty="0"/>
          </a:p>
          <a:p>
            <a:r>
              <a:rPr lang="en-US" dirty="0"/>
              <a:t>Create 3 quiz questions about it in the target language</a:t>
            </a:r>
          </a:p>
          <a:p>
            <a:r>
              <a:rPr lang="en-US" dirty="0"/>
              <a:t>Present human annotator:</a:t>
            </a:r>
          </a:p>
          <a:p>
            <a:pPr lvl="1">
              <a:buFont typeface="Courier New" panose="020B0604020202020204" pitchFamily="34" charset="0"/>
              <a:buChar char="o"/>
            </a:pPr>
            <a:r>
              <a:rPr lang="en-US" dirty="0"/>
              <a:t>Machine-translated text</a:t>
            </a:r>
          </a:p>
          <a:p>
            <a:pPr lvl="1">
              <a:buFont typeface="Courier New" panose="020B0604020202020204" pitchFamily="34" charset="0"/>
              <a:buChar char="o"/>
            </a:pPr>
            <a:r>
              <a:rPr lang="en-US" dirty="0"/>
              <a:t>Questions</a:t>
            </a:r>
          </a:p>
          <a:p>
            <a:r>
              <a:rPr lang="en-US" dirty="0"/>
              <a:t>Score how well the quiz is performed</a:t>
            </a:r>
          </a:p>
        </p:txBody>
      </p:sp>
    </p:spTree>
    <p:extLst>
      <p:ext uri="{BB962C8B-B14F-4D97-AF65-F5344CB8AC3E}">
        <p14:creationId xmlns:p14="http://schemas.microsoft.com/office/powerpoint/2010/main" val="340167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783A-6198-FEF6-DE3D-B09DD36FD4DB}"/>
              </a:ext>
            </a:extLst>
          </p:cNvPr>
          <p:cNvSpPr>
            <a:spLocks noGrp="1"/>
          </p:cNvSpPr>
          <p:nvPr>
            <p:ph type="title"/>
          </p:nvPr>
        </p:nvSpPr>
        <p:spPr/>
        <p:txBody>
          <a:bodyPr/>
          <a:lstStyle/>
          <a:p>
            <a:r>
              <a:rPr lang="en-US" dirty="0"/>
              <a:t>Automatic evaluation: BLEU</a:t>
            </a:r>
          </a:p>
        </p:txBody>
      </p:sp>
      <p:sp>
        <p:nvSpPr>
          <p:cNvPr id="3" name="Content Placeholder 2">
            <a:extLst>
              <a:ext uri="{FF2B5EF4-FFF2-40B4-BE49-F238E27FC236}">
                <a16:creationId xmlns:a16="http://schemas.microsoft.com/office/drawing/2014/main" id="{5C805A4C-0EC5-1305-C591-9A84A9293730}"/>
              </a:ext>
            </a:extLst>
          </p:cNvPr>
          <p:cNvSpPr>
            <a:spLocks noGrp="1"/>
          </p:cNvSpPr>
          <p:nvPr>
            <p:ph idx="1"/>
          </p:nvPr>
        </p:nvSpPr>
        <p:spPr>
          <a:xfrm>
            <a:off x="838200" y="1825625"/>
            <a:ext cx="10515600" cy="1009724"/>
          </a:xfrm>
        </p:spPr>
        <p:txBody>
          <a:bodyPr vert="horz" lIns="91440" tIns="45720" rIns="91440" bIns="45720" rtlCol="0" anchor="t">
            <a:normAutofit/>
          </a:bodyPr>
          <a:lstStyle/>
          <a:p>
            <a:r>
              <a:rPr lang="en-US" dirty="0">
                <a:ea typeface="+mn-lt"/>
                <a:cs typeface="+mn-lt"/>
              </a:rPr>
              <a:t>Based on geometric mean of 𝑛-gram precision.</a:t>
            </a:r>
            <a:endParaRPr lang="en-US" dirty="0"/>
          </a:p>
          <a:p>
            <a:pPr lvl="1">
              <a:buFont typeface="Courier New" panose="020B0604020202020204" pitchFamily="34" charset="0"/>
              <a:buChar char="o"/>
            </a:pPr>
            <a:r>
              <a:rPr lang="en-US" dirty="0">
                <a:ea typeface="+mn-lt"/>
                <a:cs typeface="+mn-lt"/>
              </a:rPr>
              <a:t>≈ ratio of 1- to 4-grams of hypothesis confirmed by a ref. Translation</a:t>
            </a:r>
          </a:p>
          <a:p>
            <a:pPr marL="457200" lvl="1" indent="0">
              <a:buNone/>
            </a:pPr>
            <a:endParaRPr lang="en-US" dirty="0"/>
          </a:p>
        </p:txBody>
      </p:sp>
      <p:pic>
        <p:nvPicPr>
          <p:cNvPr id="4" name="Picture 3" descr="A math equations and numbers&#10;&#10;Description automatically generated">
            <a:extLst>
              <a:ext uri="{FF2B5EF4-FFF2-40B4-BE49-F238E27FC236}">
                <a16:creationId xmlns:a16="http://schemas.microsoft.com/office/drawing/2014/main" id="{22A7E6A3-B384-A4BB-6276-A840FE799CFC}"/>
              </a:ext>
            </a:extLst>
          </p:cNvPr>
          <p:cNvPicPr>
            <a:picLocks noChangeAspect="1"/>
          </p:cNvPicPr>
          <p:nvPr/>
        </p:nvPicPr>
        <p:blipFill>
          <a:blip r:embed="rId2"/>
          <a:stretch>
            <a:fillRect/>
          </a:stretch>
        </p:blipFill>
        <p:spPr>
          <a:xfrm>
            <a:off x="934367" y="2838231"/>
            <a:ext cx="8953064" cy="3907959"/>
          </a:xfrm>
          <a:prstGeom prst="rect">
            <a:avLst/>
          </a:prstGeom>
        </p:spPr>
      </p:pic>
    </p:spTree>
    <p:extLst>
      <p:ext uri="{BB962C8B-B14F-4D97-AF65-F5344CB8AC3E}">
        <p14:creationId xmlns:p14="http://schemas.microsoft.com/office/powerpoint/2010/main" val="371692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35EC0-A7D8-D195-B263-89E5D3ABF33D}"/>
              </a:ext>
            </a:extLst>
          </p:cNvPr>
          <p:cNvSpPr>
            <a:spLocks noGrp="1"/>
          </p:cNvSpPr>
          <p:nvPr>
            <p:ph type="title"/>
          </p:nvPr>
        </p:nvSpPr>
        <p:spPr/>
        <p:txBody>
          <a:bodyPr/>
          <a:lstStyle/>
          <a:p>
            <a:r>
              <a:rPr lang="en-US" dirty="0"/>
              <a:t>BLEU properties</a:t>
            </a:r>
          </a:p>
        </p:txBody>
      </p:sp>
      <p:sp>
        <p:nvSpPr>
          <p:cNvPr id="3" name="Content Placeholder 2">
            <a:extLst>
              <a:ext uri="{FF2B5EF4-FFF2-40B4-BE49-F238E27FC236}">
                <a16:creationId xmlns:a16="http://schemas.microsoft.com/office/drawing/2014/main" id="{53C556BE-6F00-2CBB-8B65-B908FD98E372}"/>
              </a:ext>
            </a:extLst>
          </p:cNvPr>
          <p:cNvSpPr>
            <a:spLocks noGrp="1"/>
          </p:cNvSpPr>
          <p:nvPr>
            <p:ph idx="1"/>
          </p:nvPr>
        </p:nvSpPr>
        <p:spPr>
          <a:xfrm>
            <a:off x="838200" y="1825625"/>
            <a:ext cx="5901656" cy="4351338"/>
          </a:xfrm>
        </p:spPr>
        <p:txBody>
          <a:bodyPr vert="horz" lIns="91440" tIns="45720" rIns="91440" bIns="45720" rtlCol="0" anchor="t">
            <a:normAutofit fontScale="85000" lnSpcReduction="20000"/>
          </a:bodyPr>
          <a:lstStyle/>
          <a:p>
            <a:r>
              <a:rPr lang="en-US" dirty="0"/>
              <a:t>BLEU is in the range of 0..1 (often written using %, 0..100%)</a:t>
            </a:r>
          </a:p>
          <a:p>
            <a:r>
              <a:rPr lang="en-US" dirty="0">
                <a:ea typeface="+mn-lt"/>
                <a:cs typeface="+mn-lt"/>
              </a:rPr>
              <a:t>Human translation against other humans: ~60%</a:t>
            </a:r>
          </a:p>
          <a:p>
            <a:r>
              <a:rPr lang="en-US" dirty="0">
                <a:ea typeface="+mn-lt"/>
                <a:cs typeface="+mn-lt"/>
              </a:rPr>
              <a:t>Google </a:t>
            </a:r>
            <a:r>
              <a:rPr lang="en-US" dirty="0" err="1">
                <a:ea typeface="+mn-lt"/>
                <a:cs typeface="+mn-lt"/>
              </a:rPr>
              <a:t>Chinese→English</a:t>
            </a:r>
            <a:r>
              <a:rPr lang="en-US" dirty="0">
                <a:ea typeface="+mn-lt"/>
                <a:cs typeface="+mn-lt"/>
              </a:rPr>
              <a:t>: ~30%, </a:t>
            </a:r>
            <a:r>
              <a:rPr lang="en-US" dirty="0" err="1">
                <a:ea typeface="+mn-lt"/>
                <a:cs typeface="+mn-lt"/>
              </a:rPr>
              <a:t>Arabic→English</a:t>
            </a:r>
            <a:r>
              <a:rPr lang="en-US" dirty="0">
                <a:ea typeface="+mn-lt"/>
                <a:cs typeface="+mn-lt"/>
              </a:rPr>
              <a:t>: ~50%</a:t>
            </a:r>
          </a:p>
          <a:p>
            <a:r>
              <a:rPr lang="en-US" dirty="0">
                <a:ea typeface="+mn-lt"/>
                <a:cs typeface="+mn-lt"/>
              </a:rPr>
              <a:t>BLEU for individual sentences not reliable</a:t>
            </a:r>
            <a:endParaRPr lang="en-US" dirty="0"/>
          </a:p>
          <a:p>
            <a:r>
              <a:rPr lang="en-US" dirty="0"/>
              <a:t>Not always correlated with human judgements</a:t>
            </a:r>
          </a:p>
          <a:p>
            <a:r>
              <a:rPr lang="en-US" dirty="0">
                <a:ea typeface="+mn-lt"/>
                <a:cs typeface="+mn-lt"/>
              </a:rPr>
              <a:t>BLEU scores are not comparable:</a:t>
            </a:r>
            <a:endParaRPr lang="en-US" dirty="0"/>
          </a:p>
          <a:p>
            <a:pPr lvl="1">
              <a:buFont typeface="Courier New" panose="020B0604020202020204" pitchFamily="34" charset="0"/>
              <a:buChar char="o"/>
            </a:pPr>
            <a:r>
              <a:rPr lang="en-US" dirty="0">
                <a:ea typeface="+mn-lt"/>
                <a:cs typeface="+mn-lt"/>
              </a:rPr>
              <a:t>across languages</a:t>
            </a:r>
            <a:endParaRPr lang="en-US" dirty="0"/>
          </a:p>
          <a:p>
            <a:pPr lvl="1">
              <a:buFont typeface="Courier New" panose="020B0604020202020204" pitchFamily="34" charset="0"/>
              <a:buChar char="o"/>
            </a:pPr>
            <a:r>
              <a:rPr lang="en-US" dirty="0">
                <a:ea typeface="+mn-lt"/>
                <a:cs typeface="+mn-lt"/>
              </a:rPr>
              <a:t>on different test sets</a:t>
            </a:r>
            <a:endParaRPr lang="en-US" dirty="0"/>
          </a:p>
          <a:p>
            <a:pPr lvl="1">
              <a:buFont typeface="Courier New" panose="020B0604020202020204" pitchFamily="34" charset="0"/>
              <a:buChar char="o"/>
            </a:pPr>
            <a:r>
              <a:rPr lang="en-US" dirty="0">
                <a:ea typeface="+mn-lt"/>
                <a:cs typeface="+mn-lt"/>
              </a:rPr>
              <a:t>with different number of reference translations</a:t>
            </a:r>
            <a:endParaRPr lang="en-US" dirty="0"/>
          </a:p>
        </p:txBody>
      </p:sp>
      <p:pic>
        <p:nvPicPr>
          <p:cNvPr id="4" name="Picture 3" descr="A graph of blue dots&#10;&#10;Description automatically generated">
            <a:extLst>
              <a:ext uri="{FF2B5EF4-FFF2-40B4-BE49-F238E27FC236}">
                <a16:creationId xmlns:a16="http://schemas.microsoft.com/office/drawing/2014/main" id="{8D63D2F6-F336-62D9-BD90-8A3C6FDDA9ED}"/>
              </a:ext>
            </a:extLst>
          </p:cNvPr>
          <p:cNvPicPr>
            <a:picLocks noChangeAspect="1"/>
          </p:cNvPicPr>
          <p:nvPr/>
        </p:nvPicPr>
        <p:blipFill>
          <a:blip r:embed="rId2"/>
          <a:stretch>
            <a:fillRect/>
          </a:stretch>
        </p:blipFill>
        <p:spPr>
          <a:xfrm>
            <a:off x="6451351" y="1033156"/>
            <a:ext cx="5741828" cy="5148219"/>
          </a:xfrm>
          <a:prstGeom prst="rect">
            <a:avLst/>
          </a:prstGeom>
        </p:spPr>
      </p:pic>
    </p:spTree>
    <p:extLst>
      <p:ext uri="{BB962C8B-B14F-4D97-AF65-F5344CB8AC3E}">
        <p14:creationId xmlns:p14="http://schemas.microsoft.com/office/powerpoint/2010/main" val="3088378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21574-E0ED-5CEB-3468-2F6003336092}"/>
              </a:ext>
            </a:extLst>
          </p:cNvPr>
          <p:cNvSpPr>
            <a:spLocks noGrp="1"/>
          </p:cNvSpPr>
          <p:nvPr>
            <p:ph type="title"/>
          </p:nvPr>
        </p:nvSpPr>
        <p:spPr/>
        <p:txBody>
          <a:bodyPr/>
          <a:lstStyle/>
          <a:p>
            <a:r>
              <a:rPr lang="en-US" dirty="0"/>
              <a:t>Automatic evaluation: BLEURT</a:t>
            </a:r>
          </a:p>
        </p:txBody>
      </p:sp>
      <p:sp>
        <p:nvSpPr>
          <p:cNvPr id="3" name="Content Placeholder 2">
            <a:extLst>
              <a:ext uri="{FF2B5EF4-FFF2-40B4-BE49-F238E27FC236}">
                <a16:creationId xmlns:a16="http://schemas.microsoft.com/office/drawing/2014/main" id="{B89AF292-A897-5B2F-2668-AE7538878FA6}"/>
              </a:ext>
            </a:extLst>
          </p:cNvPr>
          <p:cNvSpPr>
            <a:spLocks noGrp="1"/>
          </p:cNvSpPr>
          <p:nvPr>
            <p:ph idx="1"/>
          </p:nvPr>
        </p:nvSpPr>
        <p:spPr>
          <a:xfrm>
            <a:off x="838200" y="1825625"/>
            <a:ext cx="5258500" cy="4351338"/>
          </a:xfrm>
        </p:spPr>
        <p:txBody>
          <a:bodyPr vert="horz" lIns="91440" tIns="45720" rIns="91440" bIns="45720" rtlCol="0" anchor="t">
            <a:normAutofit fontScale="62500" lnSpcReduction="20000"/>
          </a:bodyPr>
          <a:lstStyle/>
          <a:p>
            <a:r>
              <a:rPr lang="en-US" dirty="0"/>
              <a:t>BLEU doesn't </a:t>
            </a:r>
            <a:r>
              <a:rPr lang="en-US" err="1"/>
              <a:t>cosider</a:t>
            </a:r>
            <a:r>
              <a:rPr lang="en-US" dirty="0"/>
              <a:t> such things as synonyms at all</a:t>
            </a:r>
          </a:p>
          <a:p>
            <a:r>
              <a:rPr lang="en-US" dirty="0"/>
              <a:t>Yet we know that one sentence can have many "perfect" translations</a:t>
            </a:r>
          </a:p>
          <a:p>
            <a:r>
              <a:rPr lang="en-US" dirty="0"/>
              <a:t>BLEURT is a trainable multilingual metric</a:t>
            </a:r>
          </a:p>
          <a:p>
            <a:r>
              <a:rPr lang="en-US" dirty="0"/>
              <a:t>Multilingual BERT, finetuned for quality estimation</a:t>
            </a:r>
          </a:p>
          <a:p>
            <a:r>
              <a:rPr lang="en-US" dirty="0"/>
              <a:t>Input: reference and MT candidate, separated by the [SEP] token</a:t>
            </a:r>
          </a:p>
          <a:p>
            <a:r>
              <a:rPr lang="en-US" dirty="0"/>
              <a:t>Output: [CLS] -&gt; 0..1</a:t>
            </a:r>
          </a:p>
          <a:p>
            <a:r>
              <a:rPr lang="en-US" dirty="0">
                <a:ea typeface="+mn-lt"/>
                <a:cs typeface="+mn-lt"/>
              </a:rPr>
              <a:t>BLEURT goes through a few additional phases of training. </a:t>
            </a:r>
          </a:p>
          <a:p>
            <a:pPr lvl="1">
              <a:buFont typeface="Courier New" panose="020B0604020202020204" pitchFamily="34" charset="0"/>
              <a:buChar char="o"/>
            </a:pPr>
            <a:r>
              <a:rPr lang="en-US" dirty="0">
                <a:ea typeface="+mn-lt"/>
                <a:cs typeface="+mn-lt"/>
              </a:rPr>
              <a:t>The “pre-training” phase incorporates synthetic text from Wikipedia, which is randomly perturbed to mimic variations in output</a:t>
            </a:r>
            <a:endParaRPr lang="en-US" dirty="0"/>
          </a:p>
          <a:p>
            <a:pPr lvl="1">
              <a:buFont typeface="Courier New" panose="020B0604020202020204" pitchFamily="34" charset="0"/>
              <a:buChar char="o"/>
            </a:pPr>
            <a:r>
              <a:rPr lang="en-US" dirty="0"/>
              <a:t>Finally trained on translation references + candidates and their human judgements (in several languages)</a:t>
            </a:r>
          </a:p>
          <a:p>
            <a:endParaRPr lang="en-US" dirty="0"/>
          </a:p>
        </p:txBody>
      </p:sp>
      <p:pic>
        <p:nvPicPr>
          <p:cNvPr id="4" name="Picture 3" descr="notebook.community">
            <a:extLst>
              <a:ext uri="{FF2B5EF4-FFF2-40B4-BE49-F238E27FC236}">
                <a16:creationId xmlns:a16="http://schemas.microsoft.com/office/drawing/2014/main" id="{5FD33C27-77EF-E61C-A2C8-E0F46E43E83F}"/>
              </a:ext>
            </a:extLst>
          </p:cNvPr>
          <p:cNvPicPr>
            <a:picLocks noChangeAspect="1"/>
          </p:cNvPicPr>
          <p:nvPr/>
        </p:nvPicPr>
        <p:blipFill>
          <a:blip r:embed="rId2"/>
          <a:stretch>
            <a:fillRect/>
          </a:stretch>
        </p:blipFill>
        <p:spPr>
          <a:xfrm>
            <a:off x="7213134" y="1694836"/>
            <a:ext cx="4742576" cy="4069538"/>
          </a:xfrm>
          <a:prstGeom prst="rect">
            <a:avLst/>
          </a:prstGeom>
        </p:spPr>
      </p:pic>
    </p:spTree>
    <p:extLst>
      <p:ext uri="{BB962C8B-B14F-4D97-AF65-F5344CB8AC3E}">
        <p14:creationId xmlns:p14="http://schemas.microsoft.com/office/powerpoint/2010/main" val="333802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F396-CFE1-7EFD-34AE-2C2D124149C2}"/>
              </a:ext>
            </a:extLst>
          </p:cNvPr>
          <p:cNvSpPr>
            <a:spLocks noGrp="1"/>
          </p:cNvSpPr>
          <p:nvPr>
            <p:ph type="title"/>
          </p:nvPr>
        </p:nvSpPr>
        <p:spPr/>
        <p:txBody>
          <a:bodyPr/>
          <a:lstStyle/>
          <a:p>
            <a:r>
              <a:rPr lang="en-US" dirty="0"/>
              <a:t>BLUERT: performance</a:t>
            </a:r>
          </a:p>
        </p:txBody>
      </p:sp>
      <p:sp>
        <p:nvSpPr>
          <p:cNvPr id="3" name="Content Placeholder 2">
            <a:extLst>
              <a:ext uri="{FF2B5EF4-FFF2-40B4-BE49-F238E27FC236}">
                <a16:creationId xmlns:a16="http://schemas.microsoft.com/office/drawing/2014/main" id="{195A89E3-BCB9-F618-A84F-BFF4A93FEC78}"/>
              </a:ext>
            </a:extLst>
          </p:cNvPr>
          <p:cNvSpPr>
            <a:spLocks noGrp="1"/>
          </p:cNvSpPr>
          <p:nvPr>
            <p:ph idx="1"/>
          </p:nvPr>
        </p:nvSpPr>
        <p:spPr>
          <a:xfrm>
            <a:off x="838200" y="1825625"/>
            <a:ext cx="10515600" cy="2051357"/>
          </a:xfrm>
        </p:spPr>
        <p:txBody>
          <a:bodyPr vert="horz" lIns="91440" tIns="45720" rIns="91440" bIns="45720" rtlCol="0" anchor="t">
            <a:normAutofit/>
          </a:bodyPr>
          <a:lstStyle/>
          <a:p>
            <a:r>
              <a:rPr lang="en-US" dirty="0"/>
              <a:t>BLUERT is better correlated with human </a:t>
            </a:r>
            <a:r>
              <a:rPr lang="en-US" dirty="0" err="1"/>
              <a:t>judegments</a:t>
            </a:r>
            <a:r>
              <a:rPr lang="en-US" dirty="0"/>
              <a:t> than BLEU and other metrics</a:t>
            </a:r>
          </a:p>
        </p:txBody>
      </p:sp>
      <p:pic>
        <p:nvPicPr>
          <p:cNvPr id="4" name="Picture 3" descr="A table with numbers and a number on it&#10;&#10;Description automatically generated">
            <a:extLst>
              <a:ext uri="{FF2B5EF4-FFF2-40B4-BE49-F238E27FC236}">
                <a16:creationId xmlns:a16="http://schemas.microsoft.com/office/drawing/2014/main" id="{20EEBB4B-CD35-AE31-F5D4-8FD4CFA18A37}"/>
              </a:ext>
            </a:extLst>
          </p:cNvPr>
          <p:cNvPicPr>
            <a:picLocks noChangeAspect="1"/>
          </p:cNvPicPr>
          <p:nvPr/>
        </p:nvPicPr>
        <p:blipFill>
          <a:blip r:embed="rId2"/>
          <a:stretch>
            <a:fillRect/>
          </a:stretch>
        </p:blipFill>
        <p:spPr>
          <a:xfrm>
            <a:off x="1572935" y="3600496"/>
            <a:ext cx="8626679" cy="2893759"/>
          </a:xfrm>
          <a:prstGeom prst="rect">
            <a:avLst/>
          </a:prstGeom>
        </p:spPr>
      </p:pic>
    </p:spTree>
    <p:extLst>
      <p:ext uri="{BB962C8B-B14F-4D97-AF65-F5344CB8AC3E}">
        <p14:creationId xmlns:p14="http://schemas.microsoft.com/office/powerpoint/2010/main" val="1245907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94D0-6177-A19C-9906-5D009171C7EA}"/>
              </a:ext>
            </a:extLst>
          </p:cNvPr>
          <p:cNvSpPr>
            <a:spLocks noGrp="1"/>
          </p:cNvSpPr>
          <p:nvPr>
            <p:ph type="title"/>
          </p:nvPr>
        </p:nvSpPr>
        <p:spPr/>
        <p:txBody>
          <a:bodyPr/>
          <a:lstStyle/>
          <a:p>
            <a:r>
              <a:rPr lang="en-US" dirty="0"/>
              <a:t>Speech translation: cascade</a:t>
            </a:r>
          </a:p>
        </p:txBody>
      </p:sp>
      <p:sp>
        <p:nvSpPr>
          <p:cNvPr id="3" name="Content Placeholder 2">
            <a:extLst>
              <a:ext uri="{FF2B5EF4-FFF2-40B4-BE49-F238E27FC236}">
                <a16:creationId xmlns:a16="http://schemas.microsoft.com/office/drawing/2014/main" id="{60D4F247-3F92-2F0C-80E6-05B1A8DBEEE1}"/>
              </a:ext>
            </a:extLst>
          </p:cNvPr>
          <p:cNvSpPr>
            <a:spLocks noGrp="1"/>
          </p:cNvSpPr>
          <p:nvPr>
            <p:ph idx="1"/>
          </p:nvPr>
        </p:nvSpPr>
        <p:spPr>
          <a:xfrm>
            <a:off x="838200" y="1825625"/>
            <a:ext cx="5706374" cy="4351338"/>
          </a:xfrm>
        </p:spPr>
        <p:txBody>
          <a:bodyPr vert="horz" lIns="91440" tIns="45720" rIns="91440" bIns="45720" rtlCol="0" anchor="t">
            <a:normAutofit fontScale="70000" lnSpcReduction="20000"/>
          </a:bodyPr>
          <a:lstStyle/>
          <a:p>
            <a:r>
              <a:rPr lang="en-US" dirty="0"/>
              <a:t>Simple: first do speech </a:t>
            </a:r>
            <a:r>
              <a:rPr lang="en-US"/>
              <a:t>recognition (ASR), then MT, using </a:t>
            </a:r>
            <a:r>
              <a:rPr lang="en-US" dirty="0"/>
              <a:t>decoupled models</a:t>
            </a:r>
          </a:p>
          <a:p>
            <a:pPr lvl="1">
              <a:buFont typeface="Courier New" panose="020B0604020202020204" pitchFamily="34" charset="0"/>
              <a:buChar char="o"/>
            </a:pPr>
            <a:r>
              <a:rPr lang="en-US"/>
              <a:t>Usually also applies segmentation/diarization before ASR</a:t>
            </a:r>
            <a:endParaRPr lang="en-US" dirty="0"/>
          </a:p>
          <a:p>
            <a:r>
              <a:rPr lang="en-US"/>
              <a:t>Good: </a:t>
            </a:r>
            <a:endParaRPr lang="en-US" dirty="0"/>
          </a:p>
          <a:p>
            <a:pPr lvl="1">
              <a:buFont typeface="Courier New" panose="020B0604020202020204" pitchFamily="34" charset="0"/>
              <a:buChar char="o"/>
            </a:pPr>
            <a:r>
              <a:rPr lang="en-US"/>
              <a:t>Training data availability</a:t>
            </a:r>
            <a:endParaRPr lang="en-US" dirty="0"/>
          </a:p>
          <a:p>
            <a:pPr lvl="1">
              <a:buFont typeface="Courier New" panose="020B0604020202020204" pitchFamily="34" charset="0"/>
              <a:buChar char="o"/>
            </a:pPr>
            <a:r>
              <a:rPr lang="en-US"/>
              <a:t>can swap out ASR or MT systems and get improvement</a:t>
            </a:r>
          </a:p>
          <a:p>
            <a:r>
              <a:rPr lang="en-US"/>
              <a:t>Problem: error propagation</a:t>
            </a:r>
          </a:p>
          <a:p>
            <a:pPr lvl="1">
              <a:buFont typeface="Courier New" panose="020B0604020202020204" pitchFamily="34" charset="0"/>
              <a:buChar char="o"/>
            </a:pPr>
            <a:r>
              <a:rPr lang="en-US"/>
              <a:t>Speech recognition errors could be amplified </a:t>
            </a:r>
            <a:r>
              <a:rPr lang="en-US" dirty="0"/>
              <a:t>by MT</a:t>
            </a:r>
          </a:p>
          <a:p>
            <a:pPr lvl="1">
              <a:buFont typeface="Courier New" panose="020B0604020202020204" pitchFamily="34" charset="0"/>
              <a:buChar char="o"/>
            </a:pPr>
            <a:r>
              <a:rPr lang="en-US"/>
              <a:t>(Partial) solutions:</a:t>
            </a:r>
            <a:endParaRPr lang="en-US" dirty="0"/>
          </a:p>
          <a:p>
            <a:pPr lvl="2">
              <a:buFont typeface="Wingdings" panose="020B0604020202020204" pitchFamily="34" charset="0"/>
              <a:buChar char="§"/>
            </a:pPr>
            <a:r>
              <a:rPr lang="en-US"/>
              <a:t>Present MT system n-best hyps from ASR</a:t>
            </a:r>
            <a:endParaRPr lang="en-US" dirty="0"/>
          </a:p>
          <a:p>
            <a:pPr lvl="2">
              <a:buFont typeface="Wingdings" panose="020B0604020202020204" pitchFamily="34" charset="0"/>
              <a:buChar char="§"/>
            </a:pPr>
            <a:r>
              <a:rPr lang="en-US"/>
              <a:t>Train MT on noisy source texts, to be robust against ASR errors</a:t>
            </a:r>
            <a:endParaRPr lang="en-US" dirty="0"/>
          </a:p>
          <a:p>
            <a:r>
              <a:rPr lang="en-US"/>
              <a:t>Also: cannot really use use speech-&gt;text training data (such as speech + translated subtitles) for training</a:t>
            </a: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0A85AFE7-3648-1224-AFDA-B4C3C8DCCABE}"/>
              </a:ext>
            </a:extLst>
          </p:cNvPr>
          <p:cNvPicPr>
            <a:picLocks noChangeAspect="1"/>
          </p:cNvPicPr>
          <p:nvPr/>
        </p:nvPicPr>
        <p:blipFill>
          <a:blip r:embed="rId2"/>
          <a:stretch>
            <a:fillRect/>
          </a:stretch>
        </p:blipFill>
        <p:spPr>
          <a:xfrm>
            <a:off x="7391924" y="1552094"/>
            <a:ext cx="4405968" cy="3425243"/>
          </a:xfrm>
          <a:prstGeom prst="rect">
            <a:avLst/>
          </a:prstGeom>
        </p:spPr>
      </p:pic>
    </p:spTree>
    <p:extLst>
      <p:ext uri="{BB962C8B-B14F-4D97-AF65-F5344CB8AC3E}">
        <p14:creationId xmlns:p14="http://schemas.microsoft.com/office/powerpoint/2010/main" val="6187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6475-F6D8-A78D-5C20-54BA071706FA}"/>
              </a:ext>
            </a:extLst>
          </p:cNvPr>
          <p:cNvSpPr>
            <a:spLocks noGrp="1"/>
          </p:cNvSpPr>
          <p:nvPr>
            <p:ph type="title"/>
          </p:nvPr>
        </p:nvSpPr>
        <p:spPr/>
        <p:txBody>
          <a:bodyPr/>
          <a:lstStyle/>
          <a:p>
            <a:r>
              <a:rPr lang="en-US" dirty="0"/>
              <a:t>Use cases</a:t>
            </a:r>
          </a:p>
        </p:txBody>
      </p:sp>
      <p:sp>
        <p:nvSpPr>
          <p:cNvPr id="3" name="Content Placeholder 2">
            <a:extLst>
              <a:ext uri="{FF2B5EF4-FFF2-40B4-BE49-F238E27FC236}">
                <a16:creationId xmlns:a16="http://schemas.microsoft.com/office/drawing/2014/main" id="{E25DFCDF-8F82-5674-DB3D-74AD6B148EAE}"/>
              </a:ext>
            </a:extLst>
          </p:cNvPr>
          <p:cNvSpPr>
            <a:spLocks noGrp="1"/>
          </p:cNvSpPr>
          <p:nvPr>
            <p:ph idx="1"/>
          </p:nvPr>
        </p:nvSpPr>
        <p:spPr>
          <a:xfrm>
            <a:off x="838200" y="1825625"/>
            <a:ext cx="6331789" cy="4351338"/>
          </a:xfrm>
        </p:spPr>
        <p:txBody>
          <a:bodyPr vert="horz" lIns="91440" tIns="45720" rIns="91440" bIns="45720" rtlCol="0" anchor="t">
            <a:normAutofit fontScale="85000" lnSpcReduction="10000"/>
          </a:bodyPr>
          <a:lstStyle/>
          <a:p>
            <a:r>
              <a:rPr lang="en-US" dirty="0"/>
              <a:t>Speech-to-text translation (e.g. YouTube does this)</a:t>
            </a:r>
          </a:p>
          <a:p>
            <a:r>
              <a:rPr lang="en-US" dirty="0"/>
              <a:t>Subtitling</a:t>
            </a:r>
          </a:p>
          <a:p>
            <a:pPr lvl="1">
              <a:buFont typeface="Courier New" panose="020B0604020202020204" pitchFamily="34" charset="0"/>
              <a:buChar char="o"/>
            </a:pPr>
            <a:r>
              <a:rPr lang="en-US" dirty="0"/>
              <a:t>Speech translation + compression, optimizing line breaks, applying length constraints</a:t>
            </a:r>
          </a:p>
          <a:p>
            <a:r>
              <a:rPr lang="en-US" dirty="0"/>
              <a:t>Speech-to-speech translation</a:t>
            </a:r>
          </a:p>
          <a:p>
            <a:pPr lvl="1">
              <a:buFont typeface="Courier New" panose="020B0604020202020204" pitchFamily="34" charset="0"/>
              <a:buChar char="o"/>
            </a:pPr>
            <a:r>
              <a:rPr lang="en-US" dirty="0"/>
              <a:t>Easiest: use a fixed voice for output</a:t>
            </a:r>
          </a:p>
          <a:p>
            <a:pPr lvl="1">
              <a:buFont typeface="Courier New" panose="020B0604020202020204" pitchFamily="34" charset="0"/>
              <a:buChar char="o"/>
            </a:pPr>
            <a:r>
              <a:rPr lang="en-US" dirty="0"/>
              <a:t>More difficult: use a voice that is similar to the source voice (even in multi-</a:t>
            </a:r>
            <a:r>
              <a:rPr lang="en-US"/>
              <a:t>speaker recordings)</a:t>
            </a:r>
            <a:endParaRPr lang="en-US" dirty="0"/>
          </a:p>
          <a:p>
            <a:pPr lvl="1">
              <a:buFont typeface="Courier New" panose="020B0604020202020204" pitchFamily="34" charset="0"/>
              <a:buChar char="o"/>
            </a:pPr>
            <a:r>
              <a:rPr lang="en-US" dirty="0"/>
              <a:t>Most difficult: retain the expressivity (emotions, stress, prosody) of the </a:t>
            </a:r>
            <a:r>
              <a:rPr lang="en-US"/>
              <a:t>source voice</a:t>
            </a:r>
            <a:endParaRPr lang="en-US" dirty="0"/>
          </a:p>
          <a:p>
            <a:r>
              <a:rPr lang="en-US" dirty="0"/>
              <a:t>Even more difficult: do all this in </a:t>
            </a:r>
            <a:r>
              <a:rPr lang="en-US" dirty="0" err="1"/>
              <a:t>realtime</a:t>
            </a:r>
            <a:r>
              <a:rPr lang="en-US" dirty="0"/>
              <a:t> </a:t>
            </a:r>
          </a:p>
          <a:p>
            <a:pPr marL="457200" lvl="1" indent="0">
              <a:buNone/>
            </a:pPr>
            <a:endParaRPr lang="en-US" dirty="0"/>
          </a:p>
        </p:txBody>
      </p:sp>
      <p:pic>
        <p:nvPicPr>
          <p:cNvPr id="4" name="Picture 3" descr="Seamless Expressive Translation Demo">
            <a:extLst>
              <a:ext uri="{FF2B5EF4-FFF2-40B4-BE49-F238E27FC236}">
                <a16:creationId xmlns:a16="http://schemas.microsoft.com/office/drawing/2014/main" id="{77900435-D036-FC9B-2684-CE217867B944}"/>
              </a:ext>
            </a:extLst>
          </p:cNvPr>
          <p:cNvPicPr>
            <a:picLocks noChangeAspect="1"/>
          </p:cNvPicPr>
          <p:nvPr/>
        </p:nvPicPr>
        <p:blipFill>
          <a:blip r:embed="rId2"/>
          <a:stretch>
            <a:fillRect/>
          </a:stretch>
        </p:blipFill>
        <p:spPr>
          <a:xfrm>
            <a:off x="7614249" y="2113188"/>
            <a:ext cx="4324708" cy="2969491"/>
          </a:xfrm>
          <a:prstGeom prst="rect">
            <a:avLst/>
          </a:prstGeom>
        </p:spPr>
      </p:pic>
    </p:spTree>
    <p:extLst>
      <p:ext uri="{BB962C8B-B14F-4D97-AF65-F5344CB8AC3E}">
        <p14:creationId xmlns:p14="http://schemas.microsoft.com/office/powerpoint/2010/main" val="2869265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2D35-A016-0027-99DB-87564695DA82}"/>
              </a:ext>
            </a:extLst>
          </p:cNvPr>
          <p:cNvSpPr>
            <a:spLocks noGrp="1"/>
          </p:cNvSpPr>
          <p:nvPr>
            <p:ph type="title"/>
          </p:nvPr>
        </p:nvSpPr>
        <p:spPr/>
        <p:txBody>
          <a:bodyPr/>
          <a:lstStyle/>
          <a:p>
            <a:r>
              <a:rPr lang="en-US"/>
              <a:t>End-to-end Speech translation: challenges</a:t>
            </a:r>
          </a:p>
        </p:txBody>
      </p:sp>
      <p:sp>
        <p:nvSpPr>
          <p:cNvPr id="3" name="Content Placeholder 2">
            <a:extLst>
              <a:ext uri="{FF2B5EF4-FFF2-40B4-BE49-F238E27FC236}">
                <a16:creationId xmlns:a16="http://schemas.microsoft.com/office/drawing/2014/main" id="{CEBAEE70-586E-366B-391E-D0F42581FE97}"/>
              </a:ext>
            </a:extLst>
          </p:cNvPr>
          <p:cNvSpPr>
            <a:spLocks noGrp="1"/>
          </p:cNvSpPr>
          <p:nvPr>
            <p:ph idx="1"/>
          </p:nvPr>
        </p:nvSpPr>
        <p:spPr/>
        <p:txBody>
          <a:bodyPr vert="horz" lIns="91440" tIns="45720" rIns="91440" bIns="45720" rtlCol="0" anchor="t">
            <a:normAutofit lnSpcReduction="10000"/>
          </a:bodyPr>
          <a:lstStyle/>
          <a:p>
            <a:r>
              <a:rPr lang="en-US"/>
              <a:t>"Modeling burden"</a:t>
            </a:r>
          </a:p>
          <a:p>
            <a:pPr lvl="1">
              <a:buFont typeface="Courier New" panose="020B0604020202020204" pitchFamily="34" charset="0"/>
              <a:buChar char="o"/>
            </a:pPr>
            <a:r>
              <a:rPr lang="en-US"/>
              <a:t>A single model has to learn both meaningful speech representations (such as phonemes and words) and translation</a:t>
            </a:r>
          </a:p>
          <a:p>
            <a:pPr lvl="1">
              <a:buFont typeface="Courier New" panose="020B0604020202020204" pitchFamily="34" charset="0"/>
              <a:buChar char="o"/>
            </a:pPr>
            <a:r>
              <a:rPr lang="en-US"/>
              <a:t>Harder task than ASR, since in ASR there is usually a monothonic alignment between speech and text</a:t>
            </a:r>
            <a:endParaRPr lang="en-US" dirty="0"/>
          </a:p>
          <a:p>
            <a:r>
              <a:rPr lang="en-US"/>
              <a:t>Data scarcity</a:t>
            </a:r>
          </a:p>
          <a:p>
            <a:pPr lvl="1">
              <a:buFont typeface="Courier New" panose="020B0604020202020204" pitchFamily="34" charset="0"/>
              <a:buChar char="o"/>
            </a:pPr>
            <a:r>
              <a:rPr lang="en-US"/>
              <a:t>Very few real speech translation corpora availble, while large ASR and MT datasets are more abundant</a:t>
            </a:r>
          </a:p>
          <a:p>
            <a:pPr lvl="1">
              <a:buFont typeface="Courier New" panose="020B0604020202020204" pitchFamily="34" charset="0"/>
              <a:buChar char="o"/>
            </a:pPr>
            <a:endParaRPr lang="en-US" dirty="0"/>
          </a:p>
          <a:p>
            <a:r>
              <a:rPr lang="en-US"/>
              <a:t>Result: almost impossible to train "pure" E2E speech translation models from scratch only on speech translation data</a:t>
            </a:r>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244097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F18B-D151-27CA-3DA9-18D382B6D18C}"/>
              </a:ext>
            </a:extLst>
          </p:cNvPr>
          <p:cNvSpPr>
            <a:spLocks noGrp="1"/>
          </p:cNvSpPr>
          <p:nvPr>
            <p:ph type="title"/>
          </p:nvPr>
        </p:nvSpPr>
        <p:spPr/>
        <p:txBody>
          <a:bodyPr/>
          <a:lstStyle/>
          <a:p>
            <a:r>
              <a:rPr lang="en-US"/>
              <a:t>Using synthetic data</a:t>
            </a:r>
          </a:p>
        </p:txBody>
      </p:sp>
      <p:sp>
        <p:nvSpPr>
          <p:cNvPr id="3" name="Content Placeholder 2">
            <a:extLst>
              <a:ext uri="{FF2B5EF4-FFF2-40B4-BE49-F238E27FC236}">
                <a16:creationId xmlns:a16="http://schemas.microsoft.com/office/drawing/2014/main" id="{2474BABA-9F2B-6C08-B209-19C1E334F75D}"/>
              </a:ext>
            </a:extLst>
          </p:cNvPr>
          <p:cNvSpPr>
            <a:spLocks noGrp="1"/>
          </p:cNvSpPr>
          <p:nvPr>
            <p:ph idx="1"/>
          </p:nvPr>
        </p:nvSpPr>
        <p:spPr/>
        <p:txBody>
          <a:bodyPr vert="horz" lIns="91440" tIns="45720" rIns="91440" bIns="45720" rtlCol="0" anchor="t">
            <a:normAutofit/>
          </a:bodyPr>
          <a:lstStyle/>
          <a:p>
            <a:r>
              <a:rPr lang="en-US"/>
              <a:t>ASR and MT data is often available</a:t>
            </a:r>
          </a:p>
          <a:p>
            <a:r>
              <a:rPr lang="en-US"/>
              <a:t>Can create two types of synthetic data:</a:t>
            </a:r>
          </a:p>
          <a:p>
            <a:pPr lvl="1">
              <a:buFont typeface="Courier New" panose="020B0604020202020204" pitchFamily="34" charset="0"/>
              <a:buChar char="o"/>
            </a:pPr>
            <a:r>
              <a:rPr lang="en-US"/>
              <a:t>Use MT to translate ASR training data to target language</a:t>
            </a:r>
          </a:p>
          <a:p>
            <a:pPr lvl="1">
              <a:buFont typeface="Courier New" panose="020B0604020202020204" pitchFamily="34" charset="0"/>
              <a:buChar char="o"/>
            </a:pPr>
            <a:r>
              <a:rPr lang="en-US"/>
              <a:t>Use text-to-speech to synthesize audio for source language side ot MT training data</a:t>
            </a:r>
          </a:p>
          <a:p>
            <a:r>
              <a:rPr lang="en-US"/>
              <a:t>Problems:</a:t>
            </a:r>
          </a:p>
          <a:p>
            <a:pPr lvl="1">
              <a:buFont typeface="Courier New" panose="020B0604020202020204" pitchFamily="34" charset="0"/>
              <a:buChar char="o"/>
            </a:pPr>
            <a:r>
              <a:rPr lang="en-US"/>
              <a:t>Using MT to translate ASR training data puts a "cap" on achievable speech translation quality. Also, cannot take into account prosody, stress, etc.</a:t>
            </a:r>
          </a:p>
          <a:p>
            <a:pPr lvl="1">
              <a:buFont typeface="Courier New" panose="020B0604020202020204" pitchFamily="34" charset="0"/>
              <a:buChar char="o"/>
            </a:pPr>
            <a:r>
              <a:rPr lang="en-US"/>
              <a:t>Synthesized speech may lack naturalness, spontaneosness and speaker variability</a:t>
            </a:r>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297076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1FEF9-6F9A-C57E-FBFD-97E5A6DDB46E}"/>
              </a:ext>
            </a:extLst>
          </p:cNvPr>
          <p:cNvSpPr>
            <a:spLocks noGrp="1"/>
          </p:cNvSpPr>
          <p:nvPr>
            <p:ph type="title"/>
          </p:nvPr>
        </p:nvSpPr>
        <p:spPr/>
        <p:txBody>
          <a:bodyPr/>
          <a:lstStyle/>
          <a:p>
            <a:r>
              <a:rPr lang="en-US"/>
              <a:t>Pretraining and sharing parts of E2E model</a:t>
            </a:r>
          </a:p>
        </p:txBody>
      </p:sp>
      <p:sp>
        <p:nvSpPr>
          <p:cNvPr id="3" name="Content Placeholder 2">
            <a:extLst>
              <a:ext uri="{FF2B5EF4-FFF2-40B4-BE49-F238E27FC236}">
                <a16:creationId xmlns:a16="http://schemas.microsoft.com/office/drawing/2014/main" id="{3FD1407E-0A87-A2DF-49D0-21E031512C5B}"/>
              </a:ext>
            </a:extLst>
          </p:cNvPr>
          <p:cNvSpPr>
            <a:spLocks noGrp="1"/>
          </p:cNvSpPr>
          <p:nvPr>
            <p:ph idx="1"/>
          </p:nvPr>
        </p:nvSpPr>
        <p:spPr/>
        <p:txBody>
          <a:bodyPr vert="horz" lIns="91440" tIns="45720" rIns="91440" bIns="45720" rtlCol="0" anchor="t">
            <a:normAutofit/>
          </a:bodyPr>
          <a:lstStyle/>
          <a:p>
            <a:r>
              <a:rPr lang="en-US"/>
              <a:t>Most state-of-the art speech translation models make smart use of additonal data or models</a:t>
            </a:r>
          </a:p>
          <a:p>
            <a:r>
              <a:rPr lang="en-US"/>
              <a:t>Pretraining: train parts of the model beforehand</a:t>
            </a:r>
            <a:endParaRPr lang="en-US" dirty="0"/>
          </a:p>
          <a:p>
            <a:r>
              <a:rPr lang="en-US"/>
              <a:t>Multi-task learning: train a more complex model to perform more tasks (e.g., speech recognition or machine translation)</a:t>
            </a:r>
            <a:endParaRPr lang="en-US" dirty="0"/>
          </a:p>
        </p:txBody>
      </p:sp>
    </p:spTree>
    <p:extLst>
      <p:ext uri="{BB962C8B-B14F-4D97-AF65-F5344CB8AC3E}">
        <p14:creationId xmlns:p14="http://schemas.microsoft.com/office/powerpoint/2010/main" val="1073743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72C6-5749-18E0-C05A-6F881651782D}"/>
              </a:ext>
            </a:extLst>
          </p:cNvPr>
          <p:cNvSpPr>
            <a:spLocks noGrp="1"/>
          </p:cNvSpPr>
          <p:nvPr>
            <p:ph type="title"/>
          </p:nvPr>
        </p:nvSpPr>
        <p:spPr/>
        <p:txBody>
          <a:bodyPr/>
          <a:lstStyle/>
          <a:p>
            <a:r>
              <a:rPr lang="en-US"/>
              <a:t>Multi-task learning: one-to-many</a:t>
            </a:r>
          </a:p>
        </p:txBody>
      </p:sp>
      <p:sp>
        <p:nvSpPr>
          <p:cNvPr id="3" name="Content Placeholder 2">
            <a:extLst>
              <a:ext uri="{FF2B5EF4-FFF2-40B4-BE49-F238E27FC236}">
                <a16:creationId xmlns:a16="http://schemas.microsoft.com/office/drawing/2014/main" id="{9C27D4FB-531B-6C17-778F-BF93D83736A8}"/>
              </a:ext>
            </a:extLst>
          </p:cNvPr>
          <p:cNvSpPr>
            <a:spLocks noGrp="1"/>
          </p:cNvSpPr>
          <p:nvPr>
            <p:ph idx="1"/>
          </p:nvPr>
        </p:nvSpPr>
        <p:spPr>
          <a:xfrm>
            <a:off x="838200" y="1825625"/>
            <a:ext cx="5740867" cy="4351338"/>
          </a:xfrm>
        </p:spPr>
        <p:txBody>
          <a:bodyPr vert="horz" lIns="91440" tIns="45720" rIns="91440" bIns="45720" rtlCol="0" anchor="t">
            <a:normAutofit/>
          </a:bodyPr>
          <a:lstStyle/>
          <a:p>
            <a:r>
              <a:rPr lang="en-US"/>
              <a:t>Weis et al 2017</a:t>
            </a:r>
          </a:p>
          <a:p>
            <a:pPr lvl="1">
              <a:buFont typeface="Courier New" panose="020B0604020202020204" pitchFamily="34" charset="0"/>
              <a:buChar char="o"/>
            </a:pPr>
            <a:r>
              <a:rPr lang="en-US">
                <a:ea typeface="+mn-lt"/>
                <a:cs typeface="+mn-lt"/>
              </a:rPr>
              <a:t>One encoder</a:t>
            </a:r>
          </a:p>
          <a:p>
            <a:pPr lvl="2">
              <a:buFont typeface="Wingdings" panose="020B0604020202020204" pitchFamily="34" charset="0"/>
              <a:buChar char="§"/>
            </a:pPr>
            <a:r>
              <a:rPr lang="en-US">
                <a:ea typeface="+mn-lt"/>
                <a:cs typeface="+mn-lt"/>
              </a:rPr>
              <a:t> Source language audio</a:t>
            </a:r>
            <a:endParaRPr lang="en-US"/>
          </a:p>
          <a:p>
            <a:pPr lvl="1">
              <a:buFont typeface="Courier New" panose="020B0604020202020204" pitchFamily="34" charset="0"/>
              <a:buChar char="o"/>
            </a:pPr>
            <a:r>
              <a:rPr lang="en-US">
                <a:ea typeface="+mn-lt"/>
                <a:cs typeface="+mn-lt"/>
              </a:rPr>
              <a:t>Two decoders</a:t>
            </a:r>
            <a:endParaRPr lang="en-US"/>
          </a:p>
          <a:p>
            <a:pPr lvl="2">
              <a:buFont typeface="Wingdings" panose="020B0604020202020204" pitchFamily="34" charset="0"/>
              <a:buChar char="§"/>
            </a:pPr>
            <a:r>
              <a:rPr lang="en-US">
                <a:ea typeface="+mn-lt"/>
                <a:cs typeface="+mn-lt"/>
              </a:rPr>
              <a:t>Source language text</a:t>
            </a:r>
            <a:endParaRPr lang="en-US"/>
          </a:p>
          <a:p>
            <a:pPr lvl="2">
              <a:buFont typeface="Wingdings" panose="020B0604020202020204" pitchFamily="34" charset="0"/>
              <a:buChar char="§"/>
            </a:pPr>
            <a:r>
              <a:rPr lang="en-US">
                <a:ea typeface="+mn-lt"/>
                <a:cs typeface="+mn-lt"/>
              </a:rPr>
              <a:t> Target language text</a:t>
            </a:r>
            <a:endParaRPr lang="en-US"/>
          </a:p>
          <a:p>
            <a:pPr lvl="1">
              <a:buFont typeface="Courier New" panose="020B0604020202020204" pitchFamily="34" charset="0"/>
              <a:buChar char="o"/>
            </a:pPr>
            <a:r>
              <a:rPr lang="en-US"/>
              <a:t>Train on both AST and ST data</a:t>
            </a:r>
            <a:endParaRPr lang="en-US" dirty="0"/>
          </a:p>
          <a:p>
            <a:r>
              <a:rPr lang="en-US"/>
              <a:t>If source language text is available for speech translation data, then we can use CTC to co-train encoder for doing ASR</a:t>
            </a:r>
            <a:endParaRPr lang="en-US" dirty="0"/>
          </a:p>
          <a:p>
            <a:endParaRPr lang="en-US" dirty="0"/>
          </a:p>
        </p:txBody>
      </p:sp>
      <p:pic>
        <p:nvPicPr>
          <p:cNvPr id="5" name="Picture 4" descr="A diagram of a speech&#10;&#10;Description automatically generated">
            <a:extLst>
              <a:ext uri="{FF2B5EF4-FFF2-40B4-BE49-F238E27FC236}">
                <a16:creationId xmlns:a16="http://schemas.microsoft.com/office/drawing/2014/main" id="{EB210424-130F-F877-B9E2-74E0C15C7140}"/>
              </a:ext>
            </a:extLst>
          </p:cNvPr>
          <p:cNvPicPr>
            <a:picLocks noChangeAspect="1"/>
          </p:cNvPicPr>
          <p:nvPr/>
        </p:nvPicPr>
        <p:blipFill>
          <a:blip r:embed="rId2"/>
          <a:stretch>
            <a:fillRect/>
          </a:stretch>
        </p:blipFill>
        <p:spPr>
          <a:xfrm>
            <a:off x="7532396" y="1647825"/>
            <a:ext cx="4048125" cy="3562350"/>
          </a:xfrm>
          <a:prstGeom prst="rect">
            <a:avLst/>
          </a:prstGeom>
        </p:spPr>
      </p:pic>
    </p:spTree>
    <p:extLst>
      <p:ext uri="{BB962C8B-B14F-4D97-AF65-F5344CB8AC3E}">
        <p14:creationId xmlns:p14="http://schemas.microsoft.com/office/powerpoint/2010/main" val="108264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63A0-410A-06C5-8953-D8CB91025503}"/>
              </a:ext>
            </a:extLst>
          </p:cNvPr>
          <p:cNvSpPr>
            <a:spLocks noGrp="1"/>
          </p:cNvSpPr>
          <p:nvPr>
            <p:ph type="title"/>
          </p:nvPr>
        </p:nvSpPr>
        <p:spPr/>
        <p:txBody>
          <a:bodyPr/>
          <a:lstStyle/>
          <a:p>
            <a:r>
              <a:rPr lang="en-US"/>
              <a:t>Multi-task learning: many-to-one</a:t>
            </a:r>
          </a:p>
        </p:txBody>
      </p:sp>
      <p:sp>
        <p:nvSpPr>
          <p:cNvPr id="3" name="Content Placeholder 2">
            <a:extLst>
              <a:ext uri="{FF2B5EF4-FFF2-40B4-BE49-F238E27FC236}">
                <a16:creationId xmlns:a16="http://schemas.microsoft.com/office/drawing/2014/main" id="{02484ACB-AF55-68F7-4141-D65FCD282211}"/>
              </a:ext>
            </a:extLst>
          </p:cNvPr>
          <p:cNvSpPr>
            <a:spLocks noGrp="1"/>
          </p:cNvSpPr>
          <p:nvPr>
            <p:ph idx="1"/>
          </p:nvPr>
        </p:nvSpPr>
        <p:spPr>
          <a:xfrm>
            <a:off x="838200" y="1825625"/>
            <a:ext cx="5531141" cy="4351338"/>
          </a:xfrm>
        </p:spPr>
        <p:txBody>
          <a:bodyPr vert="horz" lIns="91440" tIns="45720" rIns="91440" bIns="45720" rtlCol="0" anchor="t">
            <a:normAutofit/>
          </a:bodyPr>
          <a:lstStyle/>
          <a:p>
            <a:r>
              <a:rPr lang="en-US"/>
              <a:t>Train on 2 tasks:</a:t>
            </a:r>
            <a:endParaRPr lang="en-US" dirty="0"/>
          </a:p>
          <a:p>
            <a:pPr lvl="1">
              <a:buFont typeface="Courier New" panose="020B0604020202020204" pitchFamily="34" charset="0"/>
              <a:buChar char="o"/>
            </a:pPr>
            <a:r>
              <a:rPr lang="en-US"/>
              <a:t>Text-to-text translation</a:t>
            </a:r>
          </a:p>
          <a:p>
            <a:pPr lvl="1">
              <a:buFont typeface="Courier New" panose="020B0604020202020204" pitchFamily="34" charset="0"/>
              <a:buChar char="o"/>
            </a:pPr>
            <a:r>
              <a:rPr lang="en-US"/>
              <a:t>Speech-to-text translation</a:t>
            </a:r>
          </a:p>
          <a:p>
            <a:r>
              <a:rPr lang="en-US"/>
              <a:t>2 encoders, 1 decoder</a:t>
            </a:r>
          </a:p>
          <a:p>
            <a:r>
              <a:rPr lang="en-US"/>
              <a:t>Speech encoder applies so-called adaptors (typically just strided convolution) in the last layers to make the frame rate of speech comparable to token rate of text</a:t>
            </a:r>
          </a:p>
          <a:p>
            <a:endParaRPr lang="en-US" dirty="0"/>
          </a:p>
        </p:txBody>
      </p:sp>
      <p:pic>
        <p:nvPicPr>
          <p:cNvPr id="4" name="Picture 3" descr="A diagram of a computer language&#10;&#10;Description automatically generated">
            <a:extLst>
              <a:ext uri="{FF2B5EF4-FFF2-40B4-BE49-F238E27FC236}">
                <a16:creationId xmlns:a16="http://schemas.microsoft.com/office/drawing/2014/main" id="{7E70639B-4A43-0126-1940-56666FEBCF05}"/>
              </a:ext>
            </a:extLst>
          </p:cNvPr>
          <p:cNvPicPr>
            <a:picLocks noChangeAspect="1"/>
          </p:cNvPicPr>
          <p:nvPr/>
        </p:nvPicPr>
        <p:blipFill>
          <a:blip r:embed="rId2"/>
          <a:stretch>
            <a:fillRect/>
          </a:stretch>
        </p:blipFill>
        <p:spPr>
          <a:xfrm>
            <a:off x="6772013" y="1881581"/>
            <a:ext cx="4114800" cy="3276600"/>
          </a:xfrm>
          <a:prstGeom prst="rect">
            <a:avLst/>
          </a:prstGeom>
        </p:spPr>
      </p:pic>
    </p:spTree>
    <p:extLst>
      <p:ext uri="{BB962C8B-B14F-4D97-AF65-F5344CB8AC3E}">
        <p14:creationId xmlns:p14="http://schemas.microsoft.com/office/powerpoint/2010/main" val="119507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8491-A5AF-E3BE-B15D-A25630FFCE12}"/>
              </a:ext>
            </a:extLst>
          </p:cNvPr>
          <p:cNvSpPr>
            <a:spLocks noGrp="1"/>
          </p:cNvSpPr>
          <p:nvPr>
            <p:ph type="title"/>
          </p:nvPr>
        </p:nvSpPr>
        <p:spPr/>
        <p:txBody>
          <a:bodyPr/>
          <a:lstStyle/>
          <a:p>
            <a:r>
              <a:rPr lang="en-US"/>
              <a:t>Multitask learning: triangle</a:t>
            </a:r>
          </a:p>
        </p:txBody>
      </p:sp>
      <p:sp>
        <p:nvSpPr>
          <p:cNvPr id="3" name="Content Placeholder 2">
            <a:extLst>
              <a:ext uri="{FF2B5EF4-FFF2-40B4-BE49-F238E27FC236}">
                <a16:creationId xmlns:a16="http://schemas.microsoft.com/office/drawing/2014/main" id="{F1F95F6A-9DB3-38AB-EBA2-51C189DA7FC3}"/>
              </a:ext>
            </a:extLst>
          </p:cNvPr>
          <p:cNvSpPr>
            <a:spLocks noGrp="1"/>
          </p:cNvSpPr>
          <p:nvPr>
            <p:ph idx="1"/>
          </p:nvPr>
        </p:nvSpPr>
        <p:spPr>
          <a:xfrm>
            <a:off x="838200" y="1825625"/>
            <a:ext cx="5097711" cy="4351338"/>
          </a:xfrm>
        </p:spPr>
        <p:txBody>
          <a:bodyPr vert="horz" lIns="91440" tIns="45720" rIns="91440" bIns="45720" rtlCol="0" anchor="t">
            <a:normAutofit/>
          </a:bodyPr>
          <a:lstStyle/>
          <a:p>
            <a:r>
              <a:rPr lang="en-US"/>
              <a:t>Speech recognition and speech translation are trained simultaneously</a:t>
            </a:r>
          </a:p>
          <a:p>
            <a:r>
              <a:rPr lang="en-US"/>
              <a:t>Target language decoder attends over encoder outputs as well as decoder outputs</a:t>
            </a:r>
            <a:endParaRPr lang="en-US" dirty="0"/>
          </a:p>
          <a:p>
            <a:r>
              <a:rPr lang="en-US"/>
              <a:t>Requires ST data with source language transcription</a:t>
            </a:r>
            <a:endParaRPr lang="en-US" dirty="0"/>
          </a:p>
        </p:txBody>
      </p:sp>
      <p:pic>
        <p:nvPicPr>
          <p:cNvPr id="4" name="Picture 3" descr="A diagram of a speech language&#10;&#10;Description automatically generated">
            <a:extLst>
              <a:ext uri="{FF2B5EF4-FFF2-40B4-BE49-F238E27FC236}">
                <a16:creationId xmlns:a16="http://schemas.microsoft.com/office/drawing/2014/main" id="{4A0FB0C5-FF81-43FA-9183-C56D13316E9E}"/>
              </a:ext>
            </a:extLst>
          </p:cNvPr>
          <p:cNvPicPr>
            <a:picLocks noChangeAspect="1"/>
          </p:cNvPicPr>
          <p:nvPr/>
        </p:nvPicPr>
        <p:blipFill>
          <a:blip r:embed="rId2"/>
          <a:stretch>
            <a:fillRect/>
          </a:stretch>
        </p:blipFill>
        <p:spPr>
          <a:xfrm>
            <a:off x="7617510" y="1903209"/>
            <a:ext cx="3933825" cy="4086225"/>
          </a:xfrm>
          <a:prstGeom prst="rect">
            <a:avLst/>
          </a:prstGeom>
        </p:spPr>
      </p:pic>
    </p:spTree>
    <p:extLst>
      <p:ext uri="{BB962C8B-B14F-4D97-AF65-F5344CB8AC3E}">
        <p14:creationId xmlns:p14="http://schemas.microsoft.com/office/powerpoint/2010/main" val="341038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72C6-5749-18E0-C05A-6F881651782D}"/>
              </a:ext>
            </a:extLst>
          </p:cNvPr>
          <p:cNvSpPr>
            <a:spLocks noGrp="1"/>
          </p:cNvSpPr>
          <p:nvPr>
            <p:ph type="title"/>
          </p:nvPr>
        </p:nvSpPr>
        <p:spPr/>
        <p:txBody>
          <a:bodyPr/>
          <a:lstStyle/>
          <a:p>
            <a:r>
              <a:rPr lang="en-US"/>
              <a:t>Multi-task learning: single encoder&amp;decoder</a:t>
            </a:r>
          </a:p>
        </p:txBody>
      </p:sp>
      <p:sp>
        <p:nvSpPr>
          <p:cNvPr id="3" name="Content Placeholder 2">
            <a:extLst>
              <a:ext uri="{FF2B5EF4-FFF2-40B4-BE49-F238E27FC236}">
                <a16:creationId xmlns:a16="http://schemas.microsoft.com/office/drawing/2014/main" id="{9C27D4FB-531B-6C17-778F-BF93D83736A8}"/>
              </a:ext>
            </a:extLst>
          </p:cNvPr>
          <p:cNvSpPr>
            <a:spLocks noGrp="1"/>
          </p:cNvSpPr>
          <p:nvPr>
            <p:ph idx="1"/>
          </p:nvPr>
        </p:nvSpPr>
        <p:spPr>
          <a:xfrm>
            <a:off x="838200" y="1825625"/>
            <a:ext cx="3797418" cy="4351338"/>
          </a:xfrm>
        </p:spPr>
        <p:txBody>
          <a:bodyPr vert="horz" lIns="91440" tIns="45720" rIns="91440" bIns="45720" rtlCol="0" anchor="t">
            <a:noAutofit/>
          </a:bodyPr>
          <a:lstStyle/>
          <a:p>
            <a:r>
              <a:rPr lang="en-US" sz="1800"/>
              <a:t>Like Whisper model</a:t>
            </a:r>
            <a:endParaRPr lang="en-US" sz="1800" dirty="0"/>
          </a:p>
          <a:p>
            <a:r>
              <a:rPr lang="en-US" sz="1800"/>
              <a:t>Use a single encoder and decoder, but use a special token prefix to denote the task (transcribe or translate)</a:t>
            </a:r>
            <a:endParaRPr lang="en-US" sz="1800" dirty="0"/>
          </a:p>
          <a:p>
            <a:r>
              <a:rPr lang="en-US" sz="1800"/>
              <a:t>Benefit over 2-decoder approach: decoder can benefit from ASR data in the target language</a:t>
            </a:r>
            <a:endParaRPr lang="en-US" sz="1800" dirty="0"/>
          </a:p>
          <a:p>
            <a:r>
              <a:rPr lang="en-US" sz="1800"/>
              <a:t>E.g., to train Estonian-&gt;Latvian system, use the following data: </a:t>
            </a:r>
            <a:endParaRPr lang="en-US" sz="1800" dirty="0"/>
          </a:p>
          <a:p>
            <a:pPr lvl="1">
              <a:buFont typeface="Courier New" panose="020B0604020202020204" pitchFamily="34" charset="0"/>
              <a:buChar char="o"/>
            </a:pPr>
            <a:r>
              <a:rPr lang="en-US" sz="1600"/>
              <a:t>Estonian and Latvian ASR data</a:t>
            </a:r>
          </a:p>
          <a:p>
            <a:pPr lvl="1">
              <a:buFont typeface="Courier New" panose="020B0604020202020204" pitchFamily="34" charset="0"/>
              <a:buChar char="o"/>
            </a:pPr>
            <a:r>
              <a:rPr lang="en-US" sz="1600"/>
              <a:t>Estonian-to-Latvian speech translation data</a:t>
            </a:r>
          </a:p>
          <a:p>
            <a:endParaRPr lang="en-US" sz="1800" dirty="0"/>
          </a:p>
        </p:txBody>
      </p:sp>
      <p:pic>
        <p:nvPicPr>
          <p:cNvPr id="4" name="Picture 3" descr="GitHub - openai/whisper: Robust Speech Recognition via Large-Scale Weak  Supervision">
            <a:extLst>
              <a:ext uri="{FF2B5EF4-FFF2-40B4-BE49-F238E27FC236}">
                <a16:creationId xmlns:a16="http://schemas.microsoft.com/office/drawing/2014/main" id="{8E135B3D-10D0-469E-A889-19EB2023617D}"/>
              </a:ext>
            </a:extLst>
          </p:cNvPr>
          <p:cNvPicPr>
            <a:picLocks noChangeAspect="1"/>
          </p:cNvPicPr>
          <p:nvPr/>
        </p:nvPicPr>
        <p:blipFill>
          <a:blip r:embed="rId2"/>
          <a:stretch>
            <a:fillRect/>
          </a:stretch>
        </p:blipFill>
        <p:spPr>
          <a:xfrm>
            <a:off x="5549318" y="1613593"/>
            <a:ext cx="6448335" cy="4882172"/>
          </a:xfrm>
          <a:prstGeom prst="rect">
            <a:avLst/>
          </a:prstGeom>
        </p:spPr>
      </p:pic>
    </p:spTree>
    <p:extLst>
      <p:ext uri="{BB962C8B-B14F-4D97-AF65-F5344CB8AC3E}">
        <p14:creationId xmlns:p14="http://schemas.microsoft.com/office/powerpoint/2010/main" val="2231705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424A-2844-5BFE-BE35-6CABC22DA828}"/>
              </a:ext>
            </a:extLst>
          </p:cNvPr>
          <p:cNvSpPr>
            <a:spLocks noGrp="1"/>
          </p:cNvSpPr>
          <p:nvPr>
            <p:ph type="title"/>
          </p:nvPr>
        </p:nvSpPr>
        <p:spPr/>
        <p:txBody>
          <a:bodyPr/>
          <a:lstStyle/>
          <a:p>
            <a:r>
              <a:rPr lang="en-US"/>
              <a:t>Pretraining: using unlabelled data</a:t>
            </a:r>
          </a:p>
        </p:txBody>
      </p:sp>
      <p:sp>
        <p:nvSpPr>
          <p:cNvPr id="3" name="Content Placeholder 2">
            <a:extLst>
              <a:ext uri="{FF2B5EF4-FFF2-40B4-BE49-F238E27FC236}">
                <a16:creationId xmlns:a16="http://schemas.microsoft.com/office/drawing/2014/main" id="{AEF24312-AFAB-73DB-5F3D-4B04D154AE09}"/>
              </a:ext>
            </a:extLst>
          </p:cNvPr>
          <p:cNvSpPr>
            <a:spLocks noGrp="1"/>
          </p:cNvSpPr>
          <p:nvPr>
            <p:ph idx="1"/>
          </p:nvPr>
        </p:nvSpPr>
        <p:spPr>
          <a:xfrm>
            <a:off x="838200" y="1825625"/>
            <a:ext cx="5055766" cy="4805741"/>
          </a:xfrm>
        </p:spPr>
        <p:txBody>
          <a:bodyPr vert="horz" lIns="91440" tIns="45720" rIns="91440" bIns="45720" rtlCol="0" anchor="t">
            <a:normAutofit fontScale="62500" lnSpcReduction="20000"/>
          </a:bodyPr>
          <a:lstStyle/>
          <a:p>
            <a:r>
              <a:rPr lang="en-US"/>
              <a:t>We usually have abundant unlabelled training data:</a:t>
            </a:r>
          </a:p>
          <a:p>
            <a:pPr lvl="1">
              <a:buFont typeface="Courier New" panose="020B0604020202020204" pitchFamily="34" charset="0"/>
              <a:buChar char="o"/>
            </a:pPr>
            <a:r>
              <a:rPr lang="en-US"/>
              <a:t>Source language speech</a:t>
            </a:r>
          </a:p>
          <a:p>
            <a:pPr lvl="1">
              <a:buFont typeface="Courier New" panose="020B0604020202020204" pitchFamily="34" charset="0"/>
              <a:buChar char="o"/>
            </a:pPr>
            <a:r>
              <a:rPr lang="en-US"/>
              <a:t>Target language text</a:t>
            </a:r>
          </a:p>
          <a:p>
            <a:r>
              <a:rPr lang="en-US"/>
              <a:t>Let's pretrain two models and bridge </a:t>
            </a:r>
            <a:r>
              <a:rPr lang="en-US" dirty="0"/>
              <a:t>them!</a:t>
            </a:r>
            <a:endParaRPr lang="en-US"/>
          </a:p>
          <a:p>
            <a:pPr lvl="1">
              <a:buFont typeface="Courier New" panose="020B0604020202020204" pitchFamily="34" charset="0"/>
              <a:buChar char="o"/>
            </a:pPr>
            <a:r>
              <a:rPr lang="en-US"/>
              <a:t>Wav2vec2.0 on source language speech</a:t>
            </a:r>
          </a:p>
          <a:p>
            <a:pPr lvl="2">
              <a:buFont typeface="Wingdings" panose="020B0604020202020204" pitchFamily="34" charset="0"/>
              <a:buChar char="§"/>
            </a:pPr>
            <a:r>
              <a:rPr lang="en-US"/>
              <a:t>Or, just use a multilingual wav2vec2.0 -- might work as well and is readily available!</a:t>
            </a:r>
          </a:p>
          <a:p>
            <a:pPr lvl="1">
              <a:buFont typeface="Courier New" panose="020B0604020202020204" pitchFamily="34" charset="0"/>
              <a:buChar char="o"/>
            </a:pPr>
            <a:r>
              <a:rPr lang="en-US"/>
              <a:t>BART  -- text-based encoder-decoder model trained to denoise artificially scrambled text</a:t>
            </a:r>
          </a:p>
          <a:p>
            <a:pPr lvl="2">
              <a:buFont typeface="Wingdings" panose="020B0604020202020204" pitchFamily="34" charset="0"/>
              <a:buChar char="§"/>
            </a:pPr>
            <a:r>
              <a:rPr lang="en-US"/>
              <a:t>Or, just use the multingual mBART, unless the target language is very exotic</a:t>
            </a:r>
            <a:endParaRPr lang="en-US" dirty="0"/>
          </a:p>
          <a:p>
            <a:r>
              <a:rPr lang="en-US"/>
              <a:t>If source-to-target language MT data is available, pre-finetune BART for text-based MT</a:t>
            </a:r>
            <a:endParaRPr lang="en-US" dirty="0"/>
          </a:p>
          <a:p>
            <a:r>
              <a:rPr lang="en-US"/>
              <a:t>Length adaptor is used to reduce the output frame rate of speech encoder</a:t>
            </a:r>
            <a:endParaRPr lang="en-US" dirty="0"/>
          </a:p>
          <a:p>
            <a:r>
              <a:rPr lang="en-US"/>
              <a:t>This approach is perfected by Meta's Seamless4MT </a:t>
            </a:r>
            <a:r>
              <a:rPr lang="en-US" dirty="0"/>
              <a:t>model</a:t>
            </a:r>
            <a:endParaRPr lang="en-US"/>
          </a:p>
          <a:p>
            <a:pPr lvl="2">
              <a:buFont typeface="Wingdings" panose="020B0604020202020204" pitchFamily="34" charset="0"/>
              <a:buChar char="§"/>
            </a:pPr>
            <a:endParaRPr lang="en-US" dirty="0"/>
          </a:p>
          <a:p>
            <a:pPr marL="914400" lvl="2" indent="0">
              <a:buNone/>
            </a:pPr>
            <a:endParaRPr lang="en-US" dirty="0"/>
          </a:p>
        </p:txBody>
      </p:sp>
      <p:pic>
        <p:nvPicPr>
          <p:cNvPr id="6" name="Picture 5" descr="A diagram of a computer&#10;&#10;Description automatically generated">
            <a:extLst>
              <a:ext uri="{FF2B5EF4-FFF2-40B4-BE49-F238E27FC236}">
                <a16:creationId xmlns:a16="http://schemas.microsoft.com/office/drawing/2014/main" id="{65CB49D1-548B-B16C-BD5A-8A4A3E144515}"/>
              </a:ext>
            </a:extLst>
          </p:cNvPr>
          <p:cNvPicPr>
            <a:picLocks noChangeAspect="1"/>
          </p:cNvPicPr>
          <p:nvPr/>
        </p:nvPicPr>
        <p:blipFill>
          <a:blip r:embed="rId2"/>
          <a:stretch>
            <a:fillRect/>
          </a:stretch>
        </p:blipFill>
        <p:spPr>
          <a:xfrm>
            <a:off x="7145760" y="1347744"/>
            <a:ext cx="4206206" cy="4623907"/>
          </a:xfrm>
          <a:prstGeom prst="rect">
            <a:avLst/>
          </a:prstGeom>
        </p:spPr>
      </p:pic>
    </p:spTree>
    <p:extLst>
      <p:ext uri="{BB962C8B-B14F-4D97-AF65-F5344CB8AC3E}">
        <p14:creationId xmlns:p14="http://schemas.microsoft.com/office/powerpoint/2010/main" val="358260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34AD-EC9F-1B88-02DC-8791EC0FA2E0}"/>
              </a:ext>
            </a:extLst>
          </p:cNvPr>
          <p:cNvSpPr>
            <a:spLocks noGrp="1"/>
          </p:cNvSpPr>
          <p:nvPr>
            <p:ph type="title"/>
          </p:nvPr>
        </p:nvSpPr>
        <p:spPr/>
        <p:txBody>
          <a:bodyPr/>
          <a:lstStyle/>
          <a:p>
            <a:r>
              <a:rPr lang="en-US"/>
              <a:t>Seamless4MT: more details</a:t>
            </a:r>
          </a:p>
        </p:txBody>
      </p:sp>
      <p:sp>
        <p:nvSpPr>
          <p:cNvPr id="3" name="Content Placeholder 2">
            <a:extLst>
              <a:ext uri="{FF2B5EF4-FFF2-40B4-BE49-F238E27FC236}">
                <a16:creationId xmlns:a16="http://schemas.microsoft.com/office/drawing/2014/main" id="{B93D8C88-6053-B515-D908-00160D344D17}"/>
              </a:ext>
            </a:extLst>
          </p:cNvPr>
          <p:cNvSpPr>
            <a:spLocks noGrp="1"/>
          </p:cNvSpPr>
          <p:nvPr>
            <p:ph idx="1"/>
          </p:nvPr>
        </p:nvSpPr>
        <p:spPr>
          <a:xfrm>
            <a:off x="838200" y="1825625"/>
            <a:ext cx="4594371" cy="4351338"/>
          </a:xfrm>
        </p:spPr>
        <p:txBody>
          <a:bodyPr vert="horz" lIns="91440" tIns="45720" rIns="91440" bIns="45720" rtlCol="0" anchor="t">
            <a:normAutofit/>
          </a:bodyPr>
          <a:lstStyle/>
          <a:p>
            <a:r>
              <a:rPr lang="en-US"/>
              <a:t>Starts with 2 models:</a:t>
            </a:r>
          </a:p>
          <a:p>
            <a:pPr lvl="1">
              <a:buFont typeface="Courier New" panose="020B0604020202020204" pitchFamily="34" charset="0"/>
              <a:buChar char="o"/>
            </a:pPr>
            <a:r>
              <a:rPr lang="en-US"/>
              <a:t>w2v-BERT 2.0: improved wav2vec20 model, </a:t>
            </a:r>
            <a:r>
              <a:rPr lang="en-US">
                <a:ea typeface="+mn-lt"/>
                <a:cs typeface="+mn-lt"/>
              </a:rPr>
              <a:t>trained on 1 million hours of open speech audio data that covers over 143 languages</a:t>
            </a:r>
          </a:p>
          <a:p>
            <a:pPr lvl="1">
              <a:buFont typeface="Courier New" panose="020B0604020202020204" pitchFamily="34" charset="0"/>
              <a:buChar char="o"/>
            </a:pPr>
            <a:r>
              <a:rPr lang="en-US"/>
              <a:t>Seamless4MT-NLLB text-to-text translation model: massive transformer-based MT model trained on 200 languages</a:t>
            </a:r>
          </a:p>
          <a:p>
            <a:pPr lvl="1">
              <a:buFont typeface="Courier New" panose="020B0604020202020204" pitchFamily="34" charset="0"/>
              <a:buChar char="o"/>
            </a:pPr>
            <a:endParaRPr lang="en-US" dirty="0"/>
          </a:p>
        </p:txBody>
      </p:sp>
      <p:pic>
        <p:nvPicPr>
          <p:cNvPr id="4" name="Picture 3" descr="A diagram of a conversation&#10;&#10;Description automatically generated">
            <a:extLst>
              <a:ext uri="{FF2B5EF4-FFF2-40B4-BE49-F238E27FC236}">
                <a16:creationId xmlns:a16="http://schemas.microsoft.com/office/drawing/2014/main" id="{2139998D-89A4-FC57-D905-43D847B36EDC}"/>
              </a:ext>
            </a:extLst>
          </p:cNvPr>
          <p:cNvPicPr>
            <a:picLocks noChangeAspect="1"/>
          </p:cNvPicPr>
          <p:nvPr/>
        </p:nvPicPr>
        <p:blipFill>
          <a:blip r:embed="rId2"/>
          <a:stretch>
            <a:fillRect/>
          </a:stretch>
        </p:blipFill>
        <p:spPr>
          <a:xfrm>
            <a:off x="5837339" y="1446433"/>
            <a:ext cx="6249799" cy="2685813"/>
          </a:xfrm>
          <a:prstGeom prst="rect">
            <a:avLst/>
          </a:prstGeom>
        </p:spPr>
      </p:pic>
    </p:spTree>
    <p:extLst>
      <p:ext uri="{BB962C8B-B14F-4D97-AF65-F5344CB8AC3E}">
        <p14:creationId xmlns:p14="http://schemas.microsoft.com/office/powerpoint/2010/main" val="172026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DEAD-9AA6-E2BB-A56C-6B319B22CCFA}"/>
              </a:ext>
            </a:extLst>
          </p:cNvPr>
          <p:cNvSpPr>
            <a:spLocks noGrp="1"/>
          </p:cNvSpPr>
          <p:nvPr>
            <p:ph type="title"/>
          </p:nvPr>
        </p:nvSpPr>
        <p:spPr/>
        <p:txBody>
          <a:bodyPr/>
          <a:lstStyle/>
          <a:p>
            <a:r>
              <a:rPr lang="en-US"/>
              <a:t>Seamless4MT: speech and text data mining</a:t>
            </a:r>
          </a:p>
        </p:txBody>
      </p:sp>
      <p:sp>
        <p:nvSpPr>
          <p:cNvPr id="3" name="Content Placeholder 2">
            <a:extLst>
              <a:ext uri="{FF2B5EF4-FFF2-40B4-BE49-F238E27FC236}">
                <a16:creationId xmlns:a16="http://schemas.microsoft.com/office/drawing/2014/main" id="{FF734147-F463-2470-3C9A-9FD86A4E8C10}"/>
              </a:ext>
            </a:extLst>
          </p:cNvPr>
          <p:cNvSpPr>
            <a:spLocks noGrp="1"/>
          </p:cNvSpPr>
          <p:nvPr>
            <p:ph idx="1"/>
          </p:nvPr>
        </p:nvSpPr>
        <p:spPr>
          <a:xfrm>
            <a:off x="838200" y="1825625"/>
            <a:ext cx="5013821" cy="4351338"/>
          </a:xfrm>
        </p:spPr>
        <p:txBody>
          <a:bodyPr vert="horz" lIns="91440" tIns="45720" rIns="91440" bIns="45720" rtlCol="0" anchor="t">
            <a:normAutofit fontScale="77500" lnSpcReduction="20000"/>
          </a:bodyPr>
          <a:lstStyle/>
          <a:p>
            <a:r>
              <a:rPr lang="en-US"/>
              <a:t>Starts with some initial amount of speech and corresponding text data </a:t>
            </a:r>
          </a:p>
          <a:p>
            <a:r>
              <a:rPr lang="en-US"/>
              <a:t>This is used to train so-called SONAR embedding model</a:t>
            </a:r>
          </a:p>
          <a:p>
            <a:pPr lvl="1">
              <a:buFont typeface="Courier New" panose="020B0604020202020204" pitchFamily="34" charset="0"/>
              <a:buChar char="o"/>
            </a:pPr>
            <a:r>
              <a:rPr lang="en-US"/>
              <a:t>SONAR can map multilingual speech and text to a joint embedding space</a:t>
            </a:r>
            <a:endParaRPr lang="en-US" dirty="0"/>
          </a:p>
          <a:p>
            <a:pPr lvl="1">
              <a:buFont typeface="Courier New" panose="020B0604020202020204" pitchFamily="34" charset="0"/>
              <a:buChar char="o"/>
            </a:pPr>
            <a:r>
              <a:rPr lang="en-US"/>
              <a:t>If a speech segment (in Estonian) and the corresponding text (in English) map to close embeddings, then the English text is likely a translation</a:t>
            </a:r>
            <a:endParaRPr lang="en-US" dirty="0"/>
          </a:p>
          <a:p>
            <a:r>
              <a:rPr lang="en-US"/>
              <a:t>SONAR is then used to mine for parallel speech-text data from the internet</a:t>
            </a:r>
          </a:p>
          <a:p>
            <a:r>
              <a:rPr lang="en-US"/>
              <a:t>The resulting dataset is used to train the final model</a:t>
            </a:r>
            <a:endParaRPr lang="en-US" dirty="0"/>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p:txBody>
      </p:sp>
      <p:pic>
        <p:nvPicPr>
          <p:cNvPr id="4" name="Picture 3" descr="A diagram of a multilingual text&#10;&#10;Description automatically generated">
            <a:extLst>
              <a:ext uri="{FF2B5EF4-FFF2-40B4-BE49-F238E27FC236}">
                <a16:creationId xmlns:a16="http://schemas.microsoft.com/office/drawing/2014/main" id="{43E1B363-DB9F-7D00-1F0D-5FBBBB3395BE}"/>
              </a:ext>
            </a:extLst>
          </p:cNvPr>
          <p:cNvPicPr>
            <a:picLocks noChangeAspect="1"/>
          </p:cNvPicPr>
          <p:nvPr/>
        </p:nvPicPr>
        <p:blipFill>
          <a:blip r:embed="rId2"/>
          <a:stretch>
            <a:fillRect/>
          </a:stretch>
        </p:blipFill>
        <p:spPr>
          <a:xfrm>
            <a:off x="6498716" y="1532039"/>
            <a:ext cx="4738295" cy="2899095"/>
          </a:xfrm>
          <a:prstGeom prst="rect">
            <a:avLst/>
          </a:prstGeom>
        </p:spPr>
      </p:pic>
      <p:pic>
        <p:nvPicPr>
          <p:cNvPr id="5" name="Picture 4" descr="A table of numbers and letters&#10;&#10;Description automatically generated">
            <a:extLst>
              <a:ext uri="{FF2B5EF4-FFF2-40B4-BE49-F238E27FC236}">
                <a16:creationId xmlns:a16="http://schemas.microsoft.com/office/drawing/2014/main" id="{5E8853C2-E6D9-86DC-34A5-BC509CFB73F1}"/>
              </a:ext>
            </a:extLst>
          </p:cNvPr>
          <p:cNvPicPr>
            <a:picLocks noChangeAspect="1"/>
          </p:cNvPicPr>
          <p:nvPr/>
        </p:nvPicPr>
        <p:blipFill>
          <a:blip r:embed="rId3"/>
          <a:stretch>
            <a:fillRect/>
          </a:stretch>
        </p:blipFill>
        <p:spPr>
          <a:xfrm>
            <a:off x="6093683" y="4435155"/>
            <a:ext cx="5876926" cy="2154223"/>
          </a:xfrm>
          <a:prstGeom prst="rect">
            <a:avLst/>
          </a:prstGeom>
        </p:spPr>
      </p:pic>
    </p:spTree>
    <p:extLst>
      <p:ext uri="{BB962C8B-B14F-4D97-AF65-F5344CB8AC3E}">
        <p14:creationId xmlns:p14="http://schemas.microsoft.com/office/powerpoint/2010/main" val="416065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39D5-C6F3-BFBD-7B39-40666077C75E}"/>
              </a:ext>
            </a:extLst>
          </p:cNvPr>
          <p:cNvSpPr>
            <a:spLocks noGrp="1"/>
          </p:cNvSpPr>
          <p:nvPr>
            <p:ph type="title"/>
          </p:nvPr>
        </p:nvSpPr>
        <p:spPr/>
        <p:txBody>
          <a:bodyPr/>
          <a:lstStyle/>
          <a:p>
            <a:r>
              <a:rPr lang="en-US" dirty="0"/>
              <a:t>Text-to-text translation: history </a:t>
            </a:r>
            <a:endParaRPr lang="en-US"/>
          </a:p>
        </p:txBody>
      </p:sp>
      <p:sp>
        <p:nvSpPr>
          <p:cNvPr id="3" name="Content Placeholder 2">
            <a:extLst>
              <a:ext uri="{FF2B5EF4-FFF2-40B4-BE49-F238E27FC236}">
                <a16:creationId xmlns:a16="http://schemas.microsoft.com/office/drawing/2014/main" id="{51B76525-F7C2-A221-176A-C17342D97009}"/>
              </a:ext>
            </a:extLst>
          </p:cNvPr>
          <p:cNvSpPr>
            <a:spLocks noGrp="1"/>
          </p:cNvSpPr>
          <p:nvPr>
            <p:ph idx="1"/>
          </p:nvPr>
        </p:nvSpPr>
        <p:spPr>
          <a:xfrm>
            <a:off x="838200" y="1825625"/>
            <a:ext cx="5691997" cy="4351338"/>
          </a:xfrm>
        </p:spPr>
        <p:txBody>
          <a:bodyPr vert="horz" lIns="91440" tIns="45720" rIns="91440" bIns="45720" rtlCol="0" anchor="t">
            <a:normAutofit fontScale="92500" lnSpcReduction="20000"/>
          </a:bodyPr>
          <a:lstStyle/>
          <a:p>
            <a:r>
              <a:rPr lang="en-US" dirty="0"/>
              <a:t>Statistical machine translation</a:t>
            </a:r>
          </a:p>
          <a:p>
            <a:pPr lvl="1">
              <a:buFont typeface="Courier New" panose="020B0604020202020204" pitchFamily="34" charset="0"/>
              <a:buChar char="o"/>
            </a:pPr>
            <a:r>
              <a:rPr lang="en-US" dirty="0"/>
              <a:t>Find </a:t>
            </a:r>
            <a:r>
              <a:rPr lang="en-US" b="1" dirty="0"/>
              <a:t>parallel text corpus</a:t>
            </a:r>
          </a:p>
          <a:p>
            <a:pPr lvl="1">
              <a:buFont typeface="Courier New" panose="020B0604020202020204" pitchFamily="34" charset="0"/>
              <a:buChar char="o"/>
            </a:pPr>
            <a:r>
              <a:rPr lang="en-US" dirty="0"/>
              <a:t>Align words (or phrases) with each other</a:t>
            </a:r>
          </a:p>
          <a:p>
            <a:pPr lvl="2">
              <a:buFont typeface="Wingdings" panose="020B0604020202020204" pitchFamily="34" charset="0"/>
              <a:buChar char="§"/>
            </a:pPr>
            <a:r>
              <a:rPr lang="en-US" dirty="0"/>
              <a:t>Can be done automatically, if corpus is big enough</a:t>
            </a:r>
          </a:p>
          <a:p>
            <a:pPr lvl="1">
              <a:buFont typeface="Courier New" panose="020B0604020202020204" pitchFamily="34" charset="0"/>
              <a:buChar char="o"/>
            </a:pPr>
            <a:r>
              <a:rPr lang="en-US" dirty="0"/>
              <a:t>Extract translation units, with scores</a:t>
            </a:r>
          </a:p>
          <a:p>
            <a:pPr lvl="2">
              <a:buFont typeface="Wingdings" panose="020B0604020202020204" pitchFamily="34" charset="0"/>
              <a:buChar char="§"/>
            </a:pPr>
            <a:r>
              <a:rPr lang="en-US" dirty="0"/>
              <a:t>"</a:t>
            </a:r>
            <a:r>
              <a:rPr lang="en-US" dirty="0" err="1"/>
              <a:t>fliege</a:t>
            </a:r>
            <a:r>
              <a:rPr lang="en-US" dirty="0"/>
              <a:t> -&gt; "will fly" 0.4</a:t>
            </a:r>
          </a:p>
          <a:p>
            <a:pPr lvl="2">
              <a:buFont typeface="Wingdings" panose="020B0604020202020204" pitchFamily="34" charset="0"/>
              <a:buChar char="§"/>
            </a:pPr>
            <a:r>
              <a:rPr lang="en-US" dirty="0"/>
              <a:t>"</a:t>
            </a:r>
            <a:r>
              <a:rPr lang="en-US" dirty="0" err="1"/>
              <a:t>fliege</a:t>
            </a:r>
            <a:r>
              <a:rPr lang="en-US" dirty="0"/>
              <a:t>" -&gt; "am flying" 0.3</a:t>
            </a:r>
          </a:p>
          <a:p>
            <a:pPr lvl="1">
              <a:buFont typeface="Courier New" panose="020B0604020202020204" pitchFamily="34" charset="0"/>
              <a:buChar char="o"/>
            </a:pPr>
            <a:r>
              <a:rPr lang="en-US" dirty="0"/>
              <a:t>Translation:</a:t>
            </a:r>
          </a:p>
          <a:p>
            <a:pPr lvl="2">
              <a:buFont typeface="Wingdings" panose="020B0604020202020204" pitchFamily="34" charset="0"/>
              <a:buChar char="§"/>
            </a:pPr>
            <a:r>
              <a:rPr lang="en-US" dirty="0"/>
              <a:t>Decompose source sentence into meaningful units (words or phrases)</a:t>
            </a:r>
          </a:p>
          <a:p>
            <a:pPr lvl="2">
              <a:buFont typeface="Wingdings" panose="020B0604020202020204" pitchFamily="34" charset="0"/>
              <a:buChar char="§"/>
            </a:pPr>
            <a:r>
              <a:rPr lang="en-US" dirty="0"/>
              <a:t>Map units to all possible output units</a:t>
            </a:r>
          </a:p>
          <a:p>
            <a:pPr lvl="2">
              <a:buFont typeface="Wingdings" panose="020B0604020202020204" pitchFamily="34" charset="0"/>
              <a:buChar char="§"/>
            </a:pPr>
            <a:r>
              <a:rPr lang="en-US" dirty="0"/>
              <a:t>Find the best output sentence, by combining translation scores with language model scores</a:t>
            </a:r>
          </a:p>
          <a:p>
            <a:pPr lvl="2">
              <a:buFont typeface="Wingdings" panose="020B0604020202020204" pitchFamily="34" charset="0"/>
              <a:buChar char="§"/>
            </a:pPr>
            <a:endParaRPr lang="en-US" dirty="0"/>
          </a:p>
          <a:p>
            <a:pPr lvl="1">
              <a:buFont typeface="Courier New" panose="020B0604020202020204" pitchFamily="34" charset="0"/>
              <a:buChar char="o"/>
            </a:pPr>
            <a:endParaRPr lang="en-US" dirty="0"/>
          </a:p>
        </p:txBody>
      </p:sp>
      <p:pic>
        <p:nvPicPr>
          <p:cNvPr id="4" name="Picture 3" descr="Statistical Machine Translation">
            <a:extLst>
              <a:ext uri="{FF2B5EF4-FFF2-40B4-BE49-F238E27FC236}">
                <a16:creationId xmlns:a16="http://schemas.microsoft.com/office/drawing/2014/main" id="{3FD8AAAD-4F6B-07A1-A27C-20CFB2635B4E}"/>
              </a:ext>
            </a:extLst>
          </p:cNvPr>
          <p:cNvPicPr>
            <a:picLocks noChangeAspect="1"/>
          </p:cNvPicPr>
          <p:nvPr/>
        </p:nvPicPr>
        <p:blipFill>
          <a:blip r:embed="rId2"/>
          <a:stretch>
            <a:fillRect/>
          </a:stretch>
        </p:blipFill>
        <p:spPr>
          <a:xfrm>
            <a:off x="7025032" y="4888508"/>
            <a:ext cx="4676775" cy="981075"/>
          </a:xfrm>
          <a:prstGeom prst="rect">
            <a:avLst/>
          </a:prstGeom>
        </p:spPr>
      </p:pic>
      <p:pic>
        <p:nvPicPr>
          <p:cNvPr id="5" name="Picture 4" descr="JESC Dataset | Papers With Code">
            <a:extLst>
              <a:ext uri="{FF2B5EF4-FFF2-40B4-BE49-F238E27FC236}">
                <a16:creationId xmlns:a16="http://schemas.microsoft.com/office/drawing/2014/main" id="{4F515010-0695-0D2B-C462-D2A82F2E310D}"/>
              </a:ext>
            </a:extLst>
          </p:cNvPr>
          <p:cNvPicPr>
            <a:picLocks noChangeAspect="1"/>
          </p:cNvPicPr>
          <p:nvPr/>
        </p:nvPicPr>
        <p:blipFill>
          <a:blip r:embed="rId3"/>
          <a:stretch>
            <a:fillRect/>
          </a:stretch>
        </p:blipFill>
        <p:spPr>
          <a:xfrm>
            <a:off x="7024383" y="1633890"/>
            <a:ext cx="4679656" cy="1800568"/>
          </a:xfrm>
          <a:prstGeom prst="rect">
            <a:avLst/>
          </a:prstGeom>
        </p:spPr>
      </p:pic>
    </p:spTree>
    <p:extLst>
      <p:ext uri="{BB962C8B-B14F-4D97-AF65-F5344CB8AC3E}">
        <p14:creationId xmlns:p14="http://schemas.microsoft.com/office/powerpoint/2010/main" val="376216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A23F-9CEE-7C05-D010-0653032F2DFE}"/>
              </a:ext>
            </a:extLst>
          </p:cNvPr>
          <p:cNvSpPr>
            <a:spLocks noGrp="1"/>
          </p:cNvSpPr>
          <p:nvPr>
            <p:ph type="title"/>
          </p:nvPr>
        </p:nvSpPr>
        <p:spPr/>
        <p:txBody>
          <a:bodyPr/>
          <a:lstStyle/>
          <a:p>
            <a:r>
              <a:rPr lang="en-US"/>
              <a:t>Some recent results on Estonian speech translation to English &amp; </a:t>
            </a:r>
            <a:r>
              <a:rPr lang="en-US" dirty="0"/>
              <a:t>Russian</a:t>
            </a:r>
          </a:p>
        </p:txBody>
      </p:sp>
      <p:graphicFrame>
        <p:nvGraphicFramePr>
          <p:cNvPr id="4" name="Content Placeholder 3">
            <a:extLst>
              <a:ext uri="{FF2B5EF4-FFF2-40B4-BE49-F238E27FC236}">
                <a16:creationId xmlns:a16="http://schemas.microsoft.com/office/drawing/2014/main" id="{827BA421-CB00-9139-7B3B-6A8A5906C89A}"/>
              </a:ext>
            </a:extLst>
          </p:cNvPr>
          <p:cNvGraphicFramePr>
            <a:graphicFrameLocks noGrp="1"/>
          </p:cNvGraphicFramePr>
          <p:nvPr>
            <p:ph idx="1"/>
            <p:extLst>
              <p:ext uri="{D42A27DB-BD31-4B8C-83A1-F6EECF244321}">
                <p14:modId xmlns:p14="http://schemas.microsoft.com/office/powerpoint/2010/main" val="1011544901"/>
              </p:ext>
            </p:extLst>
          </p:nvPr>
        </p:nvGraphicFramePr>
        <p:xfrm>
          <a:off x="817228" y="2468781"/>
          <a:ext cx="10536560" cy="4114800"/>
        </p:xfrm>
        <a:graphic>
          <a:graphicData uri="http://schemas.openxmlformats.org/drawingml/2006/table">
            <a:tbl>
              <a:tblPr firstRow="1" bandRow="1">
                <a:tableStyleId>{5C22544A-7EE6-4342-B048-85BDC9FD1C3A}</a:tableStyleId>
              </a:tblPr>
              <a:tblGrid>
                <a:gridCol w="5694875">
                  <a:extLst>
                    <a:ext uri="{9D8B030D-6E8A-4147-A177-3AD203B41FA5}">
                      <a16:colId xmlns:a16="http://schemas.microsoft.com/office/drawing/2014/main" val="745053286"/>
                    </a:ext>
                  </a:extLst>
                </a:gridCol>
                <a:gridCol w="2521713">
                  <a:extLst>
                    <a:ext uri="{9D8B030D-6E8A-4147-A177-3AD203B41FA5}">
                      <a16:colId xmlns:a16="http://schemas.microsoft.com/office/drawing/2014/main" val="1842641636"/>
                    </a:ext>
                  </a:extLst>
                </a:gridCol>
                <a:gridCol w="2319972">
                  <a:extLst>
                    <a:ext uri="{9D8B030D-6E8A-4147-A177-3AD203B41FA5}">
                      <a16:colId xmlns:a16="http://schemas.microsoft.com/office/drawing/2014/main" val="1809254010"/>
                    </a:ext>
                  </a:extLst>
                </a:gridCol>
              </a:tblGrid>
              <a:tr h="326451">
                <a:tc>
                  <a:txBody>
                    <a:bodyPr/>
                    <a:lstStyle/>
                    <a:p>
                      <a:r>
                        <a:rPr lang="en-US"/>
                        <a:t>Model</a:t>
                      </a:r>
                    </a:p>
                  </a:txBody>
                  <a:tcPr/>
                </a:tc>
                <a:tc>
                  <a:txBody>
                    <a:bodyPr/>
                    <a:lstStyle/>
                    <a:p>
                      <a:pPr algn="ctr"/>
                      <a:r>
                        <a:rPr lang="en-US"/>
                        <a:t>Estonian-to-English</a:t>
                      </a:r>
                    </a:p>
                  </a:txBody>
                  <a:tcPr/>
                </a:tc>
                <a:tc>
                  <a:txBody>
                    <a:bodyPr/>
                    <a:lstStyle/>
                    <a:p>
                      <a:pPr algn="ctr"/>
                      <a:r>
                        <a:rPr lang="en-US"/>
                        <a:t>Estonian-to-Russian</a:t>
                      </a:r>
                    </a:p>
                  </a:txBody>
                  <a:tcPr/>
                </a:tc>
                <a:extLst>
                  <a:ext uri="{0D108BD9-81ED-4DB2-BD59-A6C34878D82A}">
                    <a16:rowId xmlns:a16="http://schemas.microsoft.com/office/drawing/2014/main" val="2093388701"/>
                  </a:ext>
                </a:extLst>
              </a:tr>
              <a:tr h="326451">
                <a:tc>
                  <a:txBody>
                    <a:bodyPr/>
                    <a:lstStyle/>
                    <a:p>
                      <a:r>
                        <a:rPr lang="en-US"/>
                        <a:t>Estonian ref transcripts -&gt; Google </a:t>
                      </a:r>
                      <a:r>
                        <a:rPr lang="en-US" dirty="0"/>
                        <a:t>Translate</a:t>
                      </a:r>
                    </a:p>
                  </a:txBody>
                  <a:tcPr/>
                </a:tc>
                <a:tc>
                  <a:txBody>
                    <a:bodyPr/>
                    <a:lstStyle/>
                    <a:p>
                      <a:pPr lvl="0" algn="ctr">
                        <a:buNone/>
                      </a:pPr>
                      <a:r>
                        <a:rPr lang="en-US" sz="1800" b="0" i="0" u="none" strike="noStrike" noProof="0" dirty="0">
                          <a:latin typeface="Aptos"/>
                        </a:rPr>
                        <a:t>38.9</a:t>
                      </a:r>
                      <a:endParaRPr lang="en-US" dirty="0"/>
                    </a:p>
                  </a:txBody>
                  <a:tcPr/>
                </a:tc>
                <a:tc>
                  <a:txBody>
                    <a:bodyPr/>
                    <a:lstStyle/>
                    <a:p>
                      <a:pPr lvl="0" algn="ctr">
                        <a:buNone/>
                      </a:pPr>
                      <a:r>
                        <a:rPr lang="en-US" sz="1800" b="0" i="0" u="none" strike="noStrike" noProof="0" dirty="0">
                          <a:latin typeface="Aptos"/>
                        </a:rPr>
                        <a:t>26.1</a:t>
                      </a:r>
                      <a:endParaRPr lang="en-US" dirty="0"/>
                    </a:p>
                  </a:txBody>
                  <a:tcPr/>
                </a:tc>
                <a:extLst>
                  <a:ext uri="{0D108BD9-81ED-4DB2-BD59-A6C34878D82A}">
                    <a16:rowId xmlns:a16="http://schemas.microsoft.com/office/drawing/2014/main" val="3098026145"/>
                  </a:ext>
                </a:extLst>
              </a:tr>
              <a:tr h="326451">
                <a:tc>
                  <a:txBody>
                    <a:bodyPr/>
                    <a:lstStyle/>
                    <a:p>
                      <a:pPr lvl="0" algn="l">
                        <a:lnSpc>
                          <a:spcPct val="100000"/>
                        </a:lnSpc>
                        <a:spcBef>
                          <a:spcPts val="0"/>
                        </a:spcBef>
                        <a:spcAft>
                          <a:spcPts val="0"/>
                        </a:spcAft>
                        <a:buNone/>
                      </a:pPr>
                      <a:r>
                        <a:rPr lang="en-US" sz="1800" b="0" i="0" u="none" strike="noStrike" noProof="0">
                          <a:solidFill>
                            <a:srgbClr val="000000"/>
                          </a:solidFill>
                          <a:latin typeface="Aptos"/>
                        </a:rPr>
                        <a:t>Estonian ref transcripts -&gt; UTartu MT</a:t>
                      </a:r>
                    </a:p>
                  </a:txBody>
                  <a:tcPr/>
                </a:tc>
                <a:tc>
                  <a:txBody>
                    <a:bodyPr/>
                    <a:lstStyle/>
                    <a:p>
                      <a:pPr lvl="0" algn="ctr">
                        <a:buNone/>
                      </a:pPr>
                      <a:r>
                        <a:rPr lang="en-US" sz="1800" b="0" i="0" u="none" strike="noStrike" noProof="0" dirty="0"/>
                        <a:t>34.8</a:t>
                      </a:r>
                      <a:endParaRPr lang="en-US" dirty="0"/>
                    </a:p>
                  </a:txBody>
                  <a:tcPr/>
                </a:tc>
                <a:tc>
                  <a:txBody>
                    <a:bodyPr/>
                    <a:lstStyle/>
                    <a:p>
                      <a:pPr lvl="0" algn="ctr">
                        <a:buNone/>
                      </a:pPr>
                      <a:r>
                        <a:rPr lang="en-US" sz="1800" b="0" i="0" u="none" strike="noStrike" noProof="0" dirty="0"/>
                        <a:t>29.3</a:t>
                      </a:r>
                      <a:endParaRPr lang="en-US" dirty="0"/>
                    </a:p>
                  </a:txBody>
                  <a:tcPr/>
                </a:tc>
                <a:extLst>
                  <a:ext uri="{0D108BD9-81ED-4DB2-BD59-A6C34878D82A}">
                    <a16:rowId xmlns:a16="http://schemas.microsoft.com/office/drawing/2014/main" val="980161638"/>
                  </a:ext>
                </a:extLst>
              </a:tr>
              <a:tr h="326451">
                <a:tc>
                  <a:txBody>
                    <a:bodyPr/>
                    <a:lstStyle/>
                    <a:p>
                      <a:pPr lvl="0">
                        <a:buNone/>
                      </a:pPr>
                      <a:r>
                        <a:rPr lang="en-US" sz="1800" b="0" i="0" u="none" strike="noStrike" noProof="0">
                          <a:latin typeface="Aptos"/>
                        </a:rPr>
                        <a:t>Whisper-large-v3</a:t>
                      </a:r>
                      <a:endParaRPr lang="en-US"/>
                    </a:p>
                  </a:txBody>
                  <a:tcPr/>
                </a:tc>
                <a:tc>
                  <a:txBody>
                    <a:bodyPr/>
                    <a:lstStyle/>
                    <a:p>
                      <a:pPr lvl="0" algn="ctr">
                        <a:buNone/>
                      </a:pPr>
                      <a:r>
                        <a:rPr lang="en-US" sz="1800" b="0" i="0" u="none" strike="noStrike" noProof="0" dirty="0">
                          <a:latin typeface="Aptos"/>
                        </a:rPr>
                        <a:t>14.9</a:t>
                      </a:r>
                      <a:endParaRPr lang="en-US" dirty="0"/>
                    </a:p>
                  </a:txBody>
                  <a:tcPr/>
                </a:tc>
                <a:tc>
                  <a:txBody>
                    <a:bodyPr/>
                    <a:lstStyle/>
                    <a:p>
                      <a:pPr algn="ctr"/>
                      <a:r>
                        <a:rPr lang="en-US" dirty="0"/>
                        <a:t>-</a:t>
                      </a:r>
                    </a:p>
                  </a:txBody>
                  <a:tcPr/>
                </a:tc>
                <a:extLst>
                  <a:ext uri="{0D108BD9-81ED-4DB2-BD59-A6C34878D82A}">
                    <a16:rowId xmlns:a16="http://schemas.microsoft.com/office/drawing/2014/main" val="907975124"/>
                  </a:ext>
                </a:extLst>
              </a:tr>
              <a:tr h="326451">
                <a:tc>
                  <a:txBody>
                    <a:bodyPr/>
                    <a:lstStyle/>
                    <a:p>
                      <a:pPr lvl="0">
                        <a:buNone/>
                      </a:pPr>
                      <a:r>
                        <a:rPr lang="en-US" sz="1800" b="0" i="0" u="none" strike="noStrike" noProof="0">
                          <a:latin typeface="Aptos"/>
                        </a:rPr>
                        <a:t>SeamlessM4T v2</a:t>
                      </a:r>
                      <a:endParaRPr lang="en-US"/>
                    </a:p>
                  </a:txBody>
                  <a:tcPr/>
                </a:tc>
                <a:tc>
                  <a:txBody>
                    <a:bodyPr/>
                    <a:lstStyle/>
                    <a:p>
                      <a:pPr lvl="0" algn="ctr">
                        <a:buNone/>
                      </a:pPr>
                      <a:r>
                        <a:rPr lang="en-US" sz="1800" b="0" i="0" u="none" strike="noStrike" noProof="0" dirty="0">
                          <a:latin typeface="Aptos"/>
                        </a:rPr>
                        <a:t>13.2</a:t>
                      </a:r>
                      <a:endParaRPr lang="en-US" dirty="0"/>
                    </a:p>
                  </a:txBody>
                  <a:tcPr/>
                </a:tc>
                <a:tc>
                  <a:txBody>
                    <a:bodyPr/>
                    <a:lstStyle/>
                    <a:p>
                      <a:pPr lvl="0" algn="ctr">
                        <a:buNone/>
                      </a:pPr>
                      <a:r>
                        <a:rPr lang="en-US" sz="1800" b="0" i="0" u="none" strike="noStrike" noProof="0" dirty="0">
                          <a:latin typeface="Aptos"/>
                        </a:rPr>
                        <a:t>16.2</a:t>
                      </a:r>
                      <a:endParaRPr lang="en-US" dirty="0"/>
                    </a:p>
                  </a:txBody>
                  <a:tcPr/>
                </a:tc>
                <a:extLst>
                  <a:ext uri="{0D108BD9-81ED-4DB2-BD59-A6C34878D82A}">
                    <a16:rowId xmlns:a16="http://schemas.microsoft.com/office/drawing/2014/main" val="3573972572"/>
                  </a:ext>
                </a:extLst>
              </a:tr>
              <a:tr h="326451">
                <a:tc>
                  <a:txBody>
                    <a:bodyPr/>
                    <a:lstStyle/>
                    <a:p>
                      <a:r>
                        <a:rPr lang="en-US"/>
                        <a:t>Cascade: Estonian ASR -&gt; </a:t>
                      </a:r>
                      <a:r>
                        <a:rPr lang="en-US" sz="1800" b="0" i="0" u="none" strike="noStrike" noProof="0">
                          <a:latin typeface="Aptos"/>
                        </a:rPr>
                        <a:t>Google Translate </a:t>
                      </a:r>
                      <a:endParaRPr lang="en-US" dirty="0"/>
                    </a:p>
                  </a:txBody>
                  <a:tcPr/>
                </a:tc>
                <a:tc>
                  <a:txBody>
                    <a:bodyPr/>
                    <a:lstStyle/>
                    <a:p>
                      <a:pPr lvl="0" algn="ctr">
                        <a:buNone/>
                      </a:pPr>
                      <a:r>
                        <a:rPr lang="en-US" sz="1800" b="0" i="0" u="none" strike="noStrike" noProof="0" dirty="0">
                          <a:latin typeface="Aptos"/>
                        </a:rPr>
                        <a:t>34.7</a:t>
                      </a:r>
                      <a:endParaRPr lang="en-US" dirty="0"/>
                    </a:p>
                  </a:txBody>
                  <a:tcPr/>
                </a:tc>
                <a:tc>
                  <a:txBody>
                    <a:bodyPr/>
                    <a:lstStyle/>
                    <a:p>
                      <a:pPr lvl="0" algn="ctr">
                        <a:buNone/>
                      </a:pPr>
                      <a:r>
                        <a:rPr lang="en-US" sz="1800" b="0" i="0" u="none" strike="noStrike" noProof="0" dirty="0">
                          <a:latin typeface="Aptos"/>
                        </a:rPr>
                        <a:t>23.4</a:t>
                      </a:r>
                      <a:endParaRPr lang="en-US" dirty="0"/>
                    </a:p>
                  </a:txBody>
                  <a:tcPr/>
                </a:tc>
                <a:extLst>
                  <a:ext uri="{0D108BD9-81ED-4DB2-BD59-A6C34878D82A}">
                    <a16:rowId xmlns:a16="http://schemas.microsoft.com/office/drawing/2014/main" val="371968442"/>
                  </a:ext>
                </a:extLst>
              </a:tr>
              <a:tr h="571290">
                <a:tc>
                  <a:txBody>
                    <a:bodyPr/>
                    <a:lstStyle/>
                    <a:p>
                      <a:pPr lvl="0">
                        <a:buNone/>
                      </a:pPr>
                      <a:r>
                        <a:rPr lang="en-US" sz="1800" b="0" i="0" u="none" strike="noStrike" noProof="0" dirty="0">
                          <a:solidFill>
                            <a:srgbClr val="000000"/>
                          </a:solidFill>
                        </a:rPr>
                        <a:t>SeamlessM4T v2, finetuned on found internet data </a:t>
                      </a:r>
                      <a:r>
                        <a:rPr lang="en-US" sz="1800" b="0" i="0" u="none" strike="noStrike" noProof="0">
                          <a:solidFill>
                            <a:srgbClr val="000000"/>
                          </a:solidFill>
                        </a:rPr>
                        <a:t>(Estonian speech with English and Russian subtitles)</a:t>
                      </a:r>
                      <a:endParaRPr lang="en-US"/>
                    </a:p>
                  </a:txBody>
                  <a:tcPr/>
                </a:tc>
                <a:tc>
                  <a:txBody>
                    <a:bodyPr/>
                    <a:lstStyle/>
                    <a:p>
                      <a:pPr lvl="0" algn="ctr">
                        <a:buNone/>
                      </a:pPr>
                      <a:r>
                        <a:rPr lang="en-US" sz="1800" b="0" i="0" u="none" strike="noStrike" noProof="0" dirty="0"/>
                        <a:t>19.3</a:t>
                      </a:r>
                      <a:endParaRPr lang="en-US" dirty="0"/>
                    </a:p>
                  </a:txBody>
                  <a:tcPr/>
                </a:tc>
                <a:tc>
                  <a:txBody>
                    <a:bodyPr/>
                    <a:lstStyle/>
                    <a:p>
                      <a:pPr lvl="0" algn="ctr">
                        <a:buNone/>
                      </a:pPr>
                      <a:r>
                        <a:rPr lang="en-US" sz="1800" b="0" i="0" u="none" strike="noStrike" noProof="0" dirty="0"/>
                        <a:t>14.4</a:t>
                      </a:r>
                      <a:endParaRPr lang="en-US" dirty="0"/>
                    </a:p>
                  </a:txBody>
                  <a:tcPr/>
                </a:tc>
                <a:extLst>
                  <a:ext uri="{0D108BD9-81ED-4DB2-BD59-A6C34878D82A}">
                    <a16:rowId xmlns:a16="http://schemas.microsoft.com/office/drawing/2014/main" val="2964747074"/>
                  </a:ext>
                </a:extLst>
              </a:tr>
              <a:tr h="571290">
                <a:tc>
                  <a:txBody>
                    <a:bodyPr/>
                    <a:lstStyle/>
                    <a:p>
                      <a:pPr lvl="0">
                        <a:buNone/>
                      </a:pPr>
                      <a:r>
                        <a:rPr lang="en-US" sz="1800" b="0" i="0" u="none" strike="noStrike" noProof="0">
                          <a:latin typeface="Aptos"/>
                        </a:rPr>
                        <a:t>SeamlessM4T v2, finetuned on synth data (Estonian ASR data, translated using  MT)</a:t>
                      </a:r>
                      <a:endParaRPr lang="en-US"/>
                    </a:p>
                  </a:txBody>
                  <a:tcPr/>
                </a:tc>
                <a:tc>
                  <a:txBody>
                    <a:bodyPr/>
                    <a:lstStyle/>
                    <a:p>
                      <a:pPr lvl="0" algn="ctr">
                        <a:buNone/>
                      </a:pPr>
                      <a:r>
                        <a:rPr lang="en-US" sz="1800" b="0" i="0" u="none" strike="noStrike" noProof="0" dirty="0">
                          <a:latin typeface="Aptos"/>
                        </a:rPr>
                        <a:t>35.4</a:t>
                      </a:r>
                      <a:endParaRPr lang="en-US" dirty="0"/>
                    </a:p>
                  </a:txBody>
                  <a:tcPr/>
                </a:tc>
                <a:tc>
                  <a:txBody>
                    <a:bodyPr/>
                    <a:lstStyle/>
                    <a:p>
                      <a:pPr lvl="0" algn="ctr">
                        <a:buNone/>
                      </a:pPr>
                      <a:r>
                        <a:rPr lang="en-US" sz="1800" b="0" i="0" u="none" strike="noStrike" noProof="0" dirty="0">
                          <a:latin typeface="Aptos"/>
                        </a:rPr>
                        <a:t>26.8</a:t>
                      </a:r>
                      <a:endParaRPr lang="en-US" dirty="0"/>
                    </a:p>
                  </a:txBody>
                  <a:tcPr/>
                </a:tc>
                <a:extLst>
                  <a:ext uri="{0D108BD9-81ED-4DB2-BD59-A6C34878D82A}">
                    <a16:rowId xmlns:a16="http://schemas.microsoft.com/office/drawing/2014/main" val="1691152937"/>
                  </a:ext>
                </a:extLst>
              </a:tr>
              <a:tr h="636165">
                <a:tc>
                  <a:txBody>
                    <a:bodyPr/>
                    <a:lstStyle/>
                    <a:p>
                      <a:pPr lvl="0">
                        <a:buNone/>
                      </a:pPr>
                      <a:r>
                        <a:rPr lang="en-US" sz="1800" b="0" i="0" u="none" strike="noStrike" noProof="0">
                          <a:latin typeface="Aptos"/>
                        </a:rPr>
                        <a:t>Whisper-large-v3, </a:t>
                      </a:r>
                      <a:r>
                        <a:rPr lang="en-US" sz="1800" b="0" i="0" u="none" strike="noStrike" noProof="0">
                          <a:solidFill>
                            <a:srgbClr val="000000"/>
                          </a:solidFill>
                        </a:rPr>
                        <a:t>finetuned on synth data (Estonian ASR data, translated using  MT)</a:t>
                      </a:r>
                    </a:p>
                  </a:txBody>
                  <a:tcPr/>
                </a:tc>
                <a:tc>
                  <a:txBody>
                    <a:bodyPr/>
                    <a:lstStyle/>
                    <a:p>
                      <a:pPr lvl="0" algn="ctr">
                        <a:buNone/>
                      </a:pPr>
                      <a:r>
                        <a:rPr lang="en-US" sz="1800" b="0" i="0" u="none" strike="noStrike" noProof="0" dirty="0">
                          <a:latin typeface="Aptos"/>
                        </a:rPr>
                        <a:t>33.2</a:t>
                      </a:r>
                      <a:endParaRPr lang="en-US" dirty="0"/>
                    </a:p>
                  </a:txBody>
                  <a:tcPr/>
                </a:tc>
                <a:tc>
                  <a:txBody>
                    <a:bodyPr/>
                    <a:lstStyle/>
                    <a:p>
                      <a:pPr lvl="0" algn="ctr">
                        <a:buNone/>
                      </a:pPr>
                      <a:r>
                        <a:rPr lang="en-US" sz="1800" b="0" i="0" u="none" strike="noStrike" noProof="0" dirty="0">
                          <a:latin typeface="Aptos"/>
                        </a:rPr>
                        <a:t>26.1</a:t>
                      </a:r>
                      <a:endParaRPr lang="en-US" dirty="0"/>
                    </a:p>
                  </a:txBody>
                  <a:tcPr/>
                </a:tc>
                <a:extLst>
                  <a:ext uri="{0D108BD9-81ED-4DB2-BD59-A6C34878D82A}">
                    <a16:rowId xmlns:a16="http://schemas.microsoft.com/office/drawing/2014/main" val="809359848"/>
                  </a:ext>
                </a:extLst>
              </a:tr>
            </a:tbl>
          </a:graphicData>
        </a:graphic>
      </p:graphicFrame>
      <p:sp>
        <p:nvSpPr>
          <p:cNvPr id="5" name="TextBox 4">
            <a:extLst>
              <a:ext uri="{FF2B5EF4-FFF2-40B4-BE49-F238E27FC236}">
                <a16:creationId xmlns:a16="http://schemas.microsoft.com/office/drawing/2014/main" id="{BD750E11-3063-534B-43B0-5E858C1ED3CE}"/>
              </a:ext>
            </a:extLst>
          </p:cNvPr>
          <p:cNvSpPr txBox="1"/>
          <p:nvPr/>
        </p:nvSpPr>
        <p:spPr>
          <a:xfrm>
            <a:off x="838899" y="1887522"/>
            <a:ext cx="94166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BLEU scores. Data: TV news, talkshows, press conferences</a:t>
            </a:r>
          </a:p>
        </p:txBody>
      </p:sp>
    </p:spTree>
    <p:extLst>
      <p:ext uri="{BB962C8B-B14F-4D97-AF65-F5344CB8AC3E}">
        <p14:creationId xmlns:p14="http://schemas.microsoft.com/office/powerpoint/2010/main" val="163785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5100-D37B-8542-FE4E-9C311A81BE39}"/>
              </a:ext>
            </a:extLst>
          </p:cNvPr>
          <p:cNvSpPr>
            <a:spLocks noGrp="1"/>
          </p:cNvSpPr>
          <p:nvPr>
            <p:ph type="title"/>
          </p:nvPr>
        </p:nvSpPr>
        <p:spPr/>
        <p:txBody>
          <a:bodyPr/>
          <a:lstStyle/>
          <a:p>
            <a:r>
              <a:rPr lang="en-US"/>
              <a:t>Demo</a:t>
            </a:r>
          </a:p>
        </p:txBody>
      </p:sp>
      <p:sp>
        <p:nvSpPr>
          <p:cNvPr id="3" name="Content Placeholder 2">
            <a:extLst>
              <a:ext uri="{FF2B5EF4-FFF2-40B4-BE49-F238E27FC236}">
                <a16:creationId xmlns:a16="http://schemas.microsoft.com/office/drawing/2014/main" id="{6690ED76-3B9A-DFD8-57A0-4A131332CB9A}"/>
              </a:ext>
            </a:extLst>
          </p:cNvPr>
          <p:cNvSpPr>
            <a:spLocks noGrp="1"/>
          </p:cNvSpPr>
          <p:nvPr>
            <p:ph idx="1"/>
          </p:nvPr>
        </p:nvSpPr>
        <p:spPr>
          <a:xfrm>
            <a:off x="838200" y="2916193"/>
            <a:ext cx="10683379" cy="3505448"/>
          </a:xfrm>
        </p:spPr>
        <p:txBody>
          <a:bodyPr vert="horz" lIns="91440" tIns="45720" rIns="91440" bIns="45720" rtlCol="0" anchor="t">
            <a:normAutofit fontScale="62500" lnSpcReduction="20000"/>
          </a:bodyPr>
          <a:lstStyle/>
          <a:p>
            <a:pPr indent="0">
              <a:buNone/>
            </a:pPr>
            <a:r>
              <a:rPr lang="en-US">
                <a:ea typeface="+mn-lt"/>
                <a:cs typeface="+mn-lt"/>
              </a:rPr>
              <a:t>Automatic translation (whisper-large-v3 model): </a:t>
            </a:r>
            <a:endParaRPr lang="en-US"/>
          </a:p>
          <a:p>
            <a:pPr indent="0">
              <a:buNone/>
            </a:pPr>
            <a:endParaRPr lang="en-US" dirty="0">
              <a:ea typeface="+mn-lt"/>
              <a:cs typeface="+mn-lt"/>
            </a:endParaRPr>
          </a:p>
          <a:p>
            <a:pPr indent="0">
              <a:buNone/>
            </a:pPr>
            <a:r>
              <a:rPr lang="en-US" i="1">
                <a:ea typeface="+mn-lt"/>
                <a:cs typeface="+mn-lt"/>
              </a:rPr>
              <a:t>Good afternoon, dear viewers here in Tallinn's press conference, all of you who are watching us.</a:t>
            </a:r>
            <a:endParaRPr lang="en-US" i="1"/>
          </a:p>
          <a:p>
            <a:pPr indent="0">
              <a:buNone/>
            </a:pPr>
            <a:r>
              <a:rPr lang="en-US" i="1">
                <a:ea typeface="+mn-lt"/>
                <a:cs typeface="+mn-lt"/>
              </a:rPr>
              <a:t>The webinar will be held on December 16th.</a:t>
            </a:r>
            <a:endParaRPr lang="en-US" i="1"/>
          </a:p>
          <a:p>
            <a:pPr indent="0">
              <a:buNone/>
            </a:pPr>
            <a:r>
              <a:rPr lang="en-US" i="1">
                <a:ea typeface="+mn-lt"/>
                <a:cs typeface="+mn-lt"/>
              </a:rPr>
              <a:t>Tallinn City Council has held its inaugural meeting and today the City Council press conference will be attended by the mayor Mihail Kõlvart.</a:t>
            </a:r>
            <a:endParaRPr lang="en-US" i="1"/>
          </a:p>
          <a:p>
            <a:pPr indent="0">
              <a:buNone/>
            </a:pPr>
            <a:r>
              <a:rPr lang="en-US" i="1">
                <a:ea typeface="+mn-lt"/>
                <a:cs typeface="+mn-lt"/>
              </a:rPr>
              <a:t>The director of communication in Tallinn from January 1, 2021, Keesti Ruul.</a:t>
            </a:r>
            <a:endParaRPr lang="en-US" i="1"/>
          </a:p>
          <a:p>
            <a:pPr indent="0">
              <a:buNone/>
            </a:pPr>
            <a:r>
              <a:rPr lang="en-US" i="1">
                <a:ea typeface="+mn-lt"/>
                <a:cs typeface="+mn-lt"/>
              </a:rPr>
              <a:t>Our good friend from Tervisaameti, the head of the epidemiology department, Riina Tantsenko.</a:t>
            </a:r>
            <a:endParaRPr lang="en-US" i="1"/>
          </a:p>
          <a:p>
            <a:pPr indent="0">
              <a:buNone/>
            </a:pPr>
            <a:r>
              <a:rPr lang="en-US" i="1">
                <a:ea typeface="+mn-lt"/>
                <a:cs typeface="+mn-lt"/>
              </a:rPr>
              <a:t>And Kaisa Kamm, the director of emergency care in Estonia.</a:t>
            </a:r>
            <a:endParaRPr lang="en-US" i="1"/>
          </a:p>
          <a:p>
            <a:pPr indent="0">
              <a:buNone/>
            </a:pPr>
            <a:r>
              <a:rPr lang="en-US" i="1">
                <a:ea typeface="+mn-lt"/>
                <a:cs typeface="+mn-lt"/>
              </a:rPr>
              <a:t>And we have already heard and read the news today that there were 590 positive cases in the evening.</a:t>
            </a:r>
            <a:endParaRPr lang="en-US" i="1"/>
          </a:p>
          <a:p>
            <a:pPr indent="0">
              <a:buNone/>
            </a:pPr>
            <a:r>
              <a:rPr lang="en-US" i="1">
                <a:ea typeface="+mn-lt"/>
                <a:cs typeface="+mn-lt"/>
              </a:rPr>
              <a:t>And that's why the Tervisaameti epidemiology department head, Riina Tantsenko, also starts today.</a:t>
            </a:r>
            <a:endParaRPr lang="en-US" i="1"/>
          </a:p>
          <a:p>
            <a:pPr marL="0" indent="0">
              <a:buNone/>
            </a:pPr>
            <a:endParaRPr lang="en-US" dirty="0">
              <a:ea typeface="+mn-lt"/>
              <a:cs typeface="+mn-lt"/>
            </a:endParaRPr>
          </a:p>
        </p:txBody>
      </p:sp>
      <p:pic>
        <p:nvPicPr>
          <p:cNvPr id="6" name="pressikonverents_54sek">
            <a:hlinkClick r:id="" action="ppaction://media"/>
            <a:extLst>
              <a:ext uri="{FF2B5EF4-FFF2-40B4-BE49-F238E27FC236}">
                <a16:creationId xmlns:a16="http://schemas.microsoft.com/office/drawing/2014/main" id="{D8F322AD-30AA-A2C5-C3F1-B8D4979AC0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297" y="1931361"/>
            <a:ext cx="730250" cy="730250"/>
          </a:xfrm>
          <a:prstGeom prst="rect">
            <a:avLst/>
          </a:prstGeom>
        </p:spPr>
      </p:pic>
    </p:spTree>
    <p:extLst>
      <p:ext uri="{BB962C8B-B14F-4D97-AF65-F5344CB8AC3E}">
        <p14:creationId xmlns:p14="http://schemas.microsoft.com/office/powerpoint/2010/main" val="2614343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5100-D37B-8542-FE4E-9C311A81BE39}"/>
              </a:ext>
            </a:extLst>
          </p:cNvPr>
          <p:cNvSpPr>
            <a:spLocks noGrp="1"/>
          </p:cNvSpPr>
          <p:nvPr>
            <p:ph type="title"/>
          </p:nvPr>
        </p:nvSpPr>
        <p:spPr/>
        <p:txBody>
          <a:bodyPr/>
          <a:lstStyle/>
          <a:p>
            <a:r>
              <a:rPr lang="en-US"/>
              <a:t>Demo</a:t>
            </a:r>
          </a:p>
        </p:txBody>
      </p:sp>
      <p:sp>
        <p:nvSpPr>
          <p:cNvPr id="3" name="Content Placeholder 2">
            <a:extLst>
              <a:ext uri="{FF2B5EF4-FFF2-40B4-BE49-F238E27FC236}">
                <a16:creationId xmlns:a16="http://schemas.microsoft.com/office/drawing/2014/main" id="{6690ED76-3B9A-DFD8-57A0-4A131332CB9A}"/>
              </a:ext>
            </a:extLst>
          </p:cNvPr>
          <p:cNvSpPr>
            <a:spLocks noGrp="1"/>
          </p:cNvSpPr>
          <p:nvPr>
            <p:ph idx="1"/>
          </p:nvPr>
        </p:nvSpPr>
        <p:spPr>
          <a:xfrm>
            <a:off x="838200" y="2916193"/>
            <a:ext cx="10683379" cy="3505448"/>
          </a:xfrm>
        </p:spPr>
        <p:txBody>
          <a:bodyPr vert="horz" lIns="91440" tIns="45720" rIns="91440" bIns="45720" rtlCol="0" anchor="t">
            <a:normAutofit fontScale="62500" lnSpcReduction="20000"/>
          </a:bodyPr>
          <a:lstStyle/>
          <a:p>
            <a:pPr marL="0" indent="0">
              <a:buNone/>
            </a:pPr>
            <a:r>
              <a:rPr lang="en-US" dirty="0"/>
              <a:t>Automatic translation. Whisper, finetuned</a:t>
            </a:r>
            <a:r>
              <a:rPr lang="en-US">
                <a:ea typeface="+mn-lt"/>
                <a:cs typeface="+mn-lt"/>
              </a:rPr>
              <a:t> on synth data (Estonian ASR data, translated using  MT):</a:t>
            </a:r>
            <a:endParaRPr lang="en-US" dirty="0"/>
          </a:p>
          <a:p>
            <a:pPr marL="0" indent="0">
              <a:buNone/>
            </a:pPr>
            <a:br>
              <a:rPr lang="en-US" dirty="0"/>
            </a:br>
            <a:r>
              <a:rPr lang="en-US" i="1">
                <a:ea typeface="+mn-lt"/>
                <a:cs typeface="+mn-lt"/>
              </a:rPr>
              <a:t>Good day, dear journalists here at the Tallinn presentation and in the press center, all interested are watching us via online transmission, it is the sixteenth of December.</a:t>
            </a:r>
            <a:endParaRPr lang="en-US" i="1"/>
          </a:p>
          <a:p>
            <a:pPr marL="0" indent="0">
              <a:buNone/>
            </a:pPr>
            <a:r>
              <a:rPr lang="en-US" i="1">
                <a:ea typeface="+mn-lt"/>
                <a:cs typeface="+mn-lt"/>
              </a:rPr>
              <a:t>The Tallinn city government has held its regular session, and today the mayor Mihhail Kõlvart is in front of you at the city government's press conference.</a:t>
            </a:r>
            <a:endParaRPr lang="en-US" i="1"/>
          </a:p>
          <a:p>
            <a:pPr marL="0" indent="0">
              <a:buNone/>
            </a:pPr>
            <a:r>
              <a:rPr lang="en-US" i="1">
                <a:ea typeface="+mn-lt"/>
                <a:cs typeface="+mn-lt"/>
              </a:rPr>
              <a:t>The director of city communication from the first of January, two thousand and twenty one, Kersti Ruu, our good acquaintance from the Board of Health, Irina Tontšenko, adviser to the Epidemic Control Department, and Kaisa Kamm, head of direct assistance of the Estonian Animal Protection Society.</a:t>
            </a:r>
            <a:endParaRPr lang="en-US" i="1"/>
          </a:p>
          <a:p>
            <a:pPr marL="0" indent="0">
              <a:buNone/>
            </a:pPr>
            <a:r>
              <a:rPr lang="en-US" i="1">
                <a:ea typeface="+mn-lt"/>
                <a:cs typeface="+mn-lt"/>
              </a:rPr>
              <a:t>And we have already heard and read the news today that five hundred and ninety corona positives were added in a day.</a:t>
            </a:r>
            <a:endParaRPr lang="en-US" i="1"/>
          </a:p>
          <a:p>
            <a:pPr marL="0" indent="0">
              <a:buNone/>
            </a:pPr>
            <a:r>
              <a:rPr lang="en-US" i="1">
                <a:ea typeface="+mn-lt"/>
                <a:cs typeface="+mn-lt"/>
              </a:rPr>
              <a:t>And that's why Irina Tontšenko, adviser to the Epidemic Control Department of the Board of Health, starts today as well.</a:t>
            </a:r>
            <a:endParaRPr lang="en-US" i="1"/>
          </a:p>
        </p:txBody>
      </p:sp>
      <p:pic>
        <p:nvPicPr>
          <p:cNvPr id="6" name="pressikonverents_54sek">
            <a:hlinkClick r:id="" action="ppaction://media"/>
            <a:extLst>
              <a:ext uri="{FF2B5EF4-FFF2-40B4-BE49-F238E27FC236}">
                <a16:creationId xmlns:a16="http://schemas.microsoft.com/office/drawing/2014/main" id="{D8F322AD-30AA-A2C5-C3F1-B8D4979AC0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297" y="1931361"/>
            <a:ext cx="730250" cy="730250"/>
          </a:xfrm>
          <a:prstGeom prst="rect">
            <a:avLst/>
          </a:prstGeom>
        </p:spPr>
      </p:pic>
    </p:spTree>
    <p:extLst>
      <p:ext uri="{BB962C8B-B14F-4D97-AF65-F5344CB8AC3E}">
        <p14:creationId xmlns:p14="http://schemas.microsoft.com/office/powerpoint/2010/main" val="291878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1B460-9E08-2D6B-0E7A-6B99D4AA12E6}"/>
              </a:ext>
            </a:extLst>
          </p:cNvPr>
          <p:cNvSpPr>
            <a:spLocks noGrp="1"/>
          </p:cNvSpPr>
          <p:nvPr>
            <p:ph type="title"/>
          </p:nvPr>
        </p:nvSpPr>
        <p:spPr/>
        <p:txBody>
          <a:bodyPr/>
          <a:lstStyle/>
          <a:p>
            <a:r>
              <a:rPr lang="en-US"/>
              <a:t>Future: Speech + LLMs</a:t>
            </a:r>
          </a:p>
        </p:txBody>
      </p:sp>
      <p:sp>
        <p:nvSpPr>
          <p:cNvPr id="3" name="Content Placeholder 2">
            <a:extLst>
              <a:ext uri="{FF2B5EF4-FFF2-40B4-BE49-F238E27FC236}">
                <a16:creationId xmlns:a16="http://schemas.microsoft.com/office/drawing/2014/main" id="{8F56493C-DBFE-43E6-F7C7-0668ABC5F441}"/>
              </a:ext>
            </a:extLst>
          </p:cNvPr>
          <p:cNvSpPr>
            <a:spLocks noGrp="1"/>
          </p:cNvSpPr>
          <p:nvPr>
            <p:ph idx="1"/>
          </p:nvPr>
        </p:nvSpPr>
        <p:spPr>
          <a:xfrm>
            <a:off x="838200" y="1825625"/>
            <a:ext cx="4797105" cy="4351338"/>
          </a:xfrm>
        </p:spPr>
        <p:txBody>
          <a:bodyPr vert="horz" lIns="91440" tIns="45720" rIns="91440" bIns="45720" rtlCol="0" anchor="t">
            <a:normAutofit fontScale="85000" lnSpcReduction="20000"/>
          </a:bodyPr>
          <a:lstStyle/>
          <a:p>
            <a:r>
              <a:rPr lang="en-US"/>
              <a:t>Very recent works have shown that LLMs can be effectively used for speech processing, including end-to-end ASR, speech translation</a:t>
            </a:r>
          </a:p>
          <a:p>
            <a:r>
              <a:rPr lang="en-US"/>
              <a:t>Very strong results</a:t>
            </a:r>
            <a:endParaRPr lang="en-US" dirty="0"/>
          </a:p>
          <a:p>
            <a:r>
              <a:rPr lang="en-US"/>
              <a:t>How?</a:t>
            </a:r>
            <a:endParaRPr lang="en-US" dirty="0"/>
          </a:p>
          <a:p>
            <a:pPr lvl="1">
              <a:buFont typeface="Courier New" panose="020B0604020202020204" pitchFamily="34" charset="0"/>
              <a:buChar char="o"/>
            </a:pPr>
            <a:r>
              <a:rPr lang="en-US"/>
              <a:t>Use pretrained instruction-tuned LLM</a:t>
            </a:r>
            <a:endParaRPr lang="en-US" dirty="0"/>
          </a:p>
          <a:p>
            <a:pPr lvl="1">
              <a:buFont typeface="Courier New" panose="020B0604020202020204" pitchFamily="34" charset="0"/>
              <a:buChar char="o"/>
            </a:pPr>
            <a:r>
              <a:rPr lang="en-US"/>
              <a:t>And a speech encoder, e.g encoder part of Whisper-like model, or a wav2vec2 model</a:t>
            </a:r>
            <a:endParaRPr lang="en-US" dirty="0"/>
          </a:p>
          <a:p>
            <a:pPr lvl="1">
              <a:buFont typeface="Courier New" panose="020B0604020202020204" pitchFamily="34" charset="0"/>
              <a:buChar char="o"/>
            </a:pPr>
            <a:r>
              <a:rPr lang="en-US"/>
              <a:t>Downsample speech features</a:t>
            </a:r>
            <a:endParaRPr lang="en-US" dirty="0"/>
          </a:p>
          <a:p>
            <a:pPr lvl="1">
              <a:buFont typeface="Courier New" panose="020B0604020202020204" pitchFamily="34" charset="0"/>
              <a:buChar char="o"/>
            </a:pPr>
            <a:r>
              <a:rPr lang="en-US"/>
              <a:t>Train a projection layer that maps speech "tokens" to the same semantic space as text tokens</a:t>
            </a:r>
          </a:p>
          <a:p>
            <a:pPr marL="457200" lvl="1" indent="0">
              <a:buNone/>
            </a:pPr>
            <a:endParaRPr lang="en-US" dirty="0"/>
          </a:p>
          <a:p>
            <a:pPr lvl="1">
              <a:buFont typeface="Courier New" panose="020B0604020202020204" pitchFamily="34" charset="0"/>
              <a:buChar char="o"/>
            </a:pPr>
            <a:endParaRPr lang="en-US" dirty="0"/>
          </a:p>
        </p:txBody>
      </p:sp>
      <p:pic>
        <p:nvPicPr>
          <p:cNvPr id="5" name="Picture 4" descr="A diagram of a speech language&#10;&#10;Description automatically generated">
            <a:extLst>
              <a:ext uri="{FF2B5EF4-FFF2-40B4-BE49-F238E27FC236}">
                <a16:creationId xmlns:a16="http://schemas.microsoft.com/office/drawing/2014/main" id="{FA671195-A5C7-139A-4790-682822453EE6}"/>
              </a:ext>
            </a:extLst>
          </p:cNvPr>
          <p:cNvPicPr>
            <a:picLocks noChangeAspect="1"/>
          </p:cNvPicPr>
          <p:nvPr/>
        </p:nvPicPr>
        <p:blipFill>
          <a:blip r:embed="rId2"/>
          <a:stretch>
            <a:fillRect/>
          </a:stretch>
        </p:blipFill>
        <p:spPr>
          <a:xfrm>
            <a:off x="7028489" y="1633101"/>
            <a:ext cx="3448050" cy="4067175"/>
          </a:xfrm>
          <a:prstGeom prst="rect">
            <a:avLst/>
          </a:prstGeom>
        </p:spPr>
      </p:pic>
    </p:spTree>
    <p:extLst>
      <p:ext uri="{BB962C8B-B14F-4D97-AF65-F5344CB8AC3E}">
        <p14:creationId xmlns:p14="http://schemas.microsoft.com/office/powerpoint/2010/main" val="1415416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E411-AF87-D867-C647-EFC4400BAB94}"/>
              </a:ext>
            </a:extLst>
          </p:cNvPr>
          <p:cNvSpPr>
            <a:spLocks noGrp="1"/>
          </p:cNvSpPr>
          <p:nvPr>
            <p:ph type="title"/>
          </p:nvPr>
        </p:nvSpPr>
        <p:spPr/>
        <p:txBody>
          <a:bodyPr/>
          <a:lstStyle/>
          <a:p>
            <a:r>
              <a:rPr lang="en-US" dirty="0"/>
              <a:t>Speech features to LLM</a:t>
            </a:r>
          </a:p>
        </p:txBody>
      </p:sp>
      <p:sp>
        <p:nvSpPr>
          <p:cNvPr id="3" name="Content Placeholder 2">
            <a:extLst>
              <a:ext uri="{FF2B5EF4-FFF2-40B4-BE49-F238E27FC236}">
                <a16:creationId xmlns:a16="http://schemas.microsoft.com/office/drawing/2014/main" id="{A69ECDFE-EA48-4546-AF6E-6E60721CDEF2}"/>
              </a:ext>
            </a:extLst>
          </p:cNvPr>
          <p:cNvSpPr>
            <a:spLocks noGrp="1"/>
          </p:cNvSpPr>
          <p:nvPr>
            <p:ph idx="1"/>
          </p:nvPr>
        </p:nvSpPr>
        <p:spPr>
          <a:xfrm>
            <a:off x="838200" y="1825625"/>
            <a:ext cx="4495800" cy="4351338"/>
          </a:xfrm>
        </p:spPr>
        <p:txBody>
          <a:bodyPr vert="horz" lIns="91440" tIns="45720" rIns="91440" bIns="45720" rtlCol="0" anchor="t">
            <a:normAutofit fontScale="92500"/>
          </a:bodyPr>
          <a:lstStyle/>
          <a:p>
            <a:r>
              <a:rPr lang="en-US" dirty="0"/>
              <a:t>Speech features typically use a much higher frame rate, like 50-100 per second</a:t>
            </a:r>
          </a:p>
          <a:p>
            <a:r>
              <a:rPr lang="en-US" dirty="0"/>
              <a:t>Typical read speech is only ~2 text tokens per second!</a:t>
            </a:r>
          </a:p>
          <a:p>
            <a:r>
              <a:rPr lang="en-US" dirty="0"/>
              <a:t>Solution: </a:t>
            </a:r>
            <a:r>
              <a:rPr lang="en-US" dirty="0" err="1"/>
              <a:t>downsample</a:t>
            </a:r>
            <a:r>
              <a:rPr lang="en-US" dirty="0"/>
              <a:t> speech features, and  train a mapping to LLM token space</a:t>
            </a:r>
          </a:p>
          <a:p>
            <a:r>
              <a:rPr lang="en-US" dirty="0"/>
              <a:t>Optionally, also finetune the LLM</a:t>
            </a:r>
          </a:p>
        </p:txBody>
      </p:sp>
      <p:pic>
        <p:nvPicPr>
          <p:cNvPr id="4" name="Picture 3" descr="A diagram of a speech&#10;&#10;Description automatically generated">
            <a:extLst>
              <a:ext uri="{FF2B5EF4-FFF2-40B4-BE49-F238E27FC236}">
                <a16:creationId xmlns:a16="http://schemas.microsoft.com/office/drawing/2014/main" id="{B218C854-918C-2745-C364-3503A8A77888}"/>
              </a:ext>
            </a:extLst>
          </p:cNvPr>
          <p:cNvPicPr>
            <a:picLocks noChangeAspect="1"/>
          </p:cNvPicPr>
          <p:nvPr/>
        </p:nvPicPr>
        <p:blipFill>
          <a:blip r:embed="rId2"/>
          <a:stretch>
            <a:fillRect/>
          </a:stretch>
        </p:blipFill>
        <p:spPr>
          <a:xfrm>
            <a:off x="6386513" y="2820988"/>
            <a:ext cx="5426075" cy="2822575"/>
          </a:xfrm>
          <a:prstGeom prst="rect">
            <a:avLst/>
          </a:prstGeom>
        </p:spPr>
      </p:pic>
    </p:spTree>
    <p:extLst>
      <p:ext uri="{BB962C8B-B14F-4D97-AF65-F5344CB8AC3E}">
        <p14:creationId xmlns:p14="http://schemas.microsoft.com/office/powerpoint/2010/main" val="33909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5799-164C-09D2-F1E8-BE8745824928}"/>
              </a:ext>
            </a:extLst>
          </p:cNvPr>
          <p:cNvSpPr>
            <a:spLocks noGrp="1"/>
          </p:cNvSpPr>
          <p:nvPr>
            <p:ph type="title"/>
          </p:nvPr>
        </p:nvSpPr>
        <p:spPr/>
        <p:txBody>
          <a:bodyPr/>
          <a:lstStyle/>
          <a:p>
            <a:r>
              <a:rPr lang="en-US" dirty="0"/>
              <a:t>Slam-ASR: </a:t>
            </a:r>
          </a:p>
        </p:txBody>
      </p:sp>
      <p:sp>
        <p:nvSpPr>
          <p:cNvPr id="3" name="Content Placeholder 2">
            <a:extLst>
              <a:ext uri="{FF2B5EF4-FFF2-40B4-BE49-F238E27FC236}">
                <a16:creationId xmlns:a16="http://schemas.microsoft.com/office/drawing/2014/main" id="{CB75FF4C-7292-35CA-2C41-B8C2B1AA224B}"/>
              </a:ext>
            </a:extLst>
          </p:cNvPr>
          <p:cNvSpPr>
            <a:spLocks noGrp="1"/>
          </p:cNvSpPr>
          <p:nvPr>
            <p:ph idx="1"/>
          </p:nvPr>
        </p:nvSpPr>
        <p:spPr>
          <a:xfrm>
            <a:off x="838200" y="1825625"/>
            <a:ext cx="5111750" cy="4351338"/>
          </a:xfrm>
        </p:spPr>
        <p:txBody>
          <a:bodyPr vert="horz" lIns="91440" tIns="45720" rIns="91440" bIns="45720" rtlCol="0" anchor="t">
            <a:normAutofit fontScale="70000" lnSpcReduction="20000"/>
          </a:bodyPr>
          <a:lstStyle/>
          <a:p>
            <a:r>
              <a:rPr lang="en-US" dirty="0"/>
              <a:t>"</a:t>
            </a:r>
            <a:r>
              <a:rPr lang="en-US" i="1" dirty="0">
                <a:ea typeface="+mn-lt"/>
                <a:cs typeface="+mn-lt"/>
              </a:rPr>
              <a:t>An Embarrassingly Simple Approach for LLM with Strong ASR Capacity</a:t>
            </a:r>
            <a:r>
              <a:rPr lang="en-US" dirty="0">
                <a:ea typeface="+mn-lt"/>
                <a:cs typeface="+mn-lt"/>
              </a:rPr>
              <a:t>", Feb 2024</a:t>
            </a:r>
          </a:p>
          <a:p>
            <a:r>
              <a:rPr lang="en-US" dirty="0">
                <a:ea typeface="+mn-lt"/>
                <a:cs typeface="+mn-lt"/>
              </a:rPr>
              <a:t>Speech encoder: encoder module from OpenAI Whisper, or self-supervised encoder (like wav2vec), finetuned for speech recognition</a:t>
            </a:r>
          </a:p>
          <a:p>
            <a:r>
              <a:rPr lang="en-US" dirty="0" err="1">
                <a:ea typeface="+mn-lt"/>
                <a:cs typeface="+mn-lt"/>
              </a:rPr>
              <a:t>Downsampler</a:t>
            </a:r>
            <a:r>
              <a:rPr lang="en-US" dirty="0">
                <a:ea typeface="+mn-lt"/>
                <a:cs typeface="+mn-lt"/>
              </a:rPr>
              <a:t>: concatenate every 5 features, leading to 10 "</a:t>
            </a:r>
            <a:r>
              <a:rPr lang="en-US" dirty="0" err="1">
                <a:ea typeface="+mn-lt"/>
                <a:cs typeface="+mn-lt"/>
              </a:rPr>
              <a:t>superfeatures</a:t>
            </a:r>
            <a:r>
              <a:rPr lang="en-US" dirty="0">
                <a:ea typeface="+mn-lt"/>
                <a:cs typeface="+mn-lt"/>
              </a:rPr>
              <a:t>" per second</a:t>
            </a:r>
          </a:p>
          <a:p>
            <a:r>
              <a:rPr lang="en-US" dirty="0">
                <a:ea typeface="+mn-lt"/>
                <a:cs typeface="+mn-lt"/>
              </a:rPr>
              <a:t>Linear projector: simple feed-forward neural network with one hidden layer (dim=2048)</a:t>
            </a:r>
          </a:p>
          <a:p>
            <a:r>
              <a:rPr lang="en-US" dirty="0">
                <a:ea typeface="+mn-lt"/>
                <a:cs typeface="+mn-lt"/>
              </a:rPr>
              <a:t>LLM and speech encoder are pretrained</a:t>
            </a:r>
          </a:p>
          <a:p>
            <a:r>
              <a:rPr lang="en-US" b="1" dirty="0">
                <a:ea typeface="+mn-lt"/>
                <a:cs typeface="+mn-lt"/>
              </a:rPr>
              <a:t>Linear projector is the only trainable module!</a:t>
            </a:r>
          </a:p>
          <a:p>
            <a:endParaRPr lang="en-US" dirty="0">
              <a:ea typeface="+mn-lt"/>
              <a:cs typeface="+mn-lt"/>
            </a:endParaRPr>
          </a:p>
        </p:txBody>
      </p:sp>
      <p:pic>
        <p:nvPicPr>
          <p:cNvPr id="4" name="Picture 3" descr="A diagram of a speech&#10;&#10;Description automatically generated">
            <a:extLst>
              <a:ext uri="{FF2B5EF4-FFF2-40B4-BE49-F238E27FC236}">
                <a16:creationId xmlns:a16="http://schemas.microsoft.com/office/drawing/2014/main" id="{7DD7EE29-880C-1DBE-9BF4-D6F0D758C4AE}"/>
              </a:ext>
            </a:extLst>
          </p:cNvPr>
          <p:cNvPicPr>
            <a:picLocks noChangeAspect="1"/>
          </p:cNvPicPr>
          <p:nvPr/>
        </p:nvPicPr>
        <p:blipFill>
          <a:blip r:embed="rId2"/>
          <a:stretch>
            <a:fillRect/>
          </a:stretch>
        </p:blipFill>
        <p:spPr>
          <a:xfrm>
            <a:off x="7670800" y="1084263"/>
            <a:ext cx="3543300" cy="4981575"/>
          </a:xfrm>
          <a:prstGeom prst="rect">
            <a:avLst/>
          </a:prstGeom>
        </p:spPr>
      </p:pic>
    </p:spTree>
    <p:extLst>
      <p:ext uri="{BB962C8B-B14F-4D97-AF65-F5344CB8AC3E}">
        <p14:creationId xmlns:p14="http://schemas.microsoft.com/office/powerpoint/2010/main" val="265702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5F54-C1CD-CAC9-CEA9-AECAF645BD3E}"/>
              </a:ext>
            </a:extLst>
          </p:cNvPr>
          <p:cNvSpPr>
            <a:spLocks noGrp="1"/>
          </p:cNvSpPr>
          <p:nvPr>
            <p:ph type="title"/>
          </p:nvPr>
        </p:nvSpPr>
        <p:spPr/>
        <p:txBody>
          <a:bodyPr/>
          <a:lstStyle/>
          <a:p>
            <a:r>
              <a:rPr lang="en-US" dirty="0"/>
              <a:t>Slam-ASR: results</a:t>
            </a:r>
          </a:p>
        </p:txBody>
      </p:sp>
      <p:sp>
        <p:nvSpPr>
          <p:cNvPr id="3" name="Content Placeholder 2">
            <a:extLst>
              <a:ext uri="{FF2B5EF4-FFF2-40B4-BE49-F238E27FC236}">
                <a16:creationId xmlns:a16="http://schemas.microsoft.com/office/drawing/2014/main" id="{851C6D92-87DB-5FE5-0AB9-5F2FC0F37425}"/>
              </a:ext>
            </a:extLst>
          </p:cNvPr>
          <p:cNvSpPr>
            <a:spLocks noGrp="1"/>
          </p:cNvSpPr>
          <p:nvPr>
            <p:ph idx="1"/>
          </p:nvPr>
        </p:nvSpPr>
        <p:spPr>
          <a:xfrm>
            <a:off x="838200" y="1825625"/>
            <a:ext cx="3257550" cy="4351338"/>
          </a:xfrm>
        </p:spPr>
        <p:txBody>
          <a:bodyPr vert="horz" lIns="91440" tIns="45720" rIns="91440" bIns="45720" rtlCol="0" anchor="t">
            <a:normAutofit/>
          </a:bodyPr>
          <a:lstStyle/>
          <a:p>
            <a:r>
              <a:rPr lang="en-US" dirty="0"/>
              <a:t>Best results when using self-supervised model (</a:t>
            </a:r>
            <a:r>
              <a:rPr lang="en-US" dirty="0" err="1"/>
              <a:t>HuBERT</a:t>
            </a:r>
            <a:r>
              <a:rPr lang="en-US" dirty="0"/>
              <a:t>) as encoder, finetuned for ASR</a:t>
            </a:r>
          </a:p>
        </p:txBody>
      </p:sp>
      <p:pic>
        <p:nvPicPr>
          <p:cNvPr id="4" name="Picture 3" descr="A table with numbers and text&#10;&#10;Description automatically generated">
            <a:extLst>
              <a:ext uri="{FF2B5EF4-FFF2-40B4-BE49-F238E27FC236}">
                <a16:creationId xmlns:a16="http://schemas.microsoft.com/office/drawing/2014/main" id="{81BCEA24-C04C-3591-49CD-7AC0BD81F0E3}"/>
              </a:ext>
            </a:extLst>
          </p:cNvPr>
          <p:cNvPicPr>
            <a:picLocks noChangeAspect="1"/>
          </p:cNvPicPr>
          <p:nvPr/>
        </p:nvPicPr>
        <p:blipFill>
          <a:blip r:embed="rId2"/>
          <a:stretch>
            <a:fillRect/>
          </a:stretch>
        </p:blipFill>
        <p:spPr>
          <a:xfrm>
            <a:off x="4657725" y="1825625"/>
            <a:ext cx="7416800" cy="3997325"/>
          </a:xfrm>
          <a:prstGeom prst="rect">
            <a:avLst/>
          </a:prstGeom>
        </p:spPr>
      </p:pic>
    </p:spTree>
    <p:extLst>
      <p:ext uri="{BB962C8B-B14F-4D97-AF65-F5344CB8AC3E}">
        <p14:creationId xmlns:p14="http://schemas.microsoft.com/office/powerpoint/2010/main" val="161357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223D-02D5-6541-1C73-DAC21A33F33E}"/>
              </a:ext>
            </a:extLst>
          </p:cNvPr>
          <p:cNvSpPr>
            <a:spLocks noGrp="1"/>
          </p:cNvSpPr>
          <p:nvPr>
            <p:ph type="title"/>
          </p:nvPr>
        </p:nvSpPr>
        <p:spPr/>
        <p:txBody>
          <a:bodyPr/>
          <a:lstStyle/>
          <a:p>
            <a:r>
              <a:rPr lang="en-US" dirty="0"/>
              <a:t>Qwen2-Audio: chat using audio</a:t>
            </a:r>
          </a:p>
        </p:txBody>
      </p:sp>
      <p:pic>
        <p:nvPicPr>
          <p:cNvPr id="4" name="Content Placeholder 3" descr="A diagram of a computer&#10;&#10;Description automatically generated">
            <a:extLst>
              <a:ext uri="{FF2B5EF4-FFF2-40B4-BE49-F238E27FC236}">
                <a16:creationId xmlns:a16="http://schemas.microsoft.com/office/drawing/2014/main" id="{9BFFD8F9-98AE-02FF-9C3B-461EF3CB59C1}"/>
              </a:ext>
            </a:extLst>
          </p:cNvPr>
          <p:cNvPicPr>
            <a:picLocks noGrp="1" noChangeAspect="1"/>
          </p:cNvPicPr>
          <p:nvPr>
            <p:ph idx="1"/>
          </p:nvPr>
        </p:nvPicPr>
        <p:blipFill>
          <a:blip r:embed="rId2"/>
          <a:stretch>
            <a:fillRect/>
          </a:stretch>
        </p:blipFill>
        <p:spPr>
          <a:xfrm>
            <a:off x="3051505" y="1321057"/>
            <a:ext cx="8910448" cy="5535527"/>
          </a:xfrm>
        </p:spPr>
      </p:pic>
      <p:sp>
        <p:nvSpPr>
          <p:cNvPr id="5" name="TextBox 4">
            <a:extLst>
              <a:ext uri="{FF2B5EF4-FFF2-40B4-BE49-F238E27FC236}">
                <a16:creationId xmlns:a16="http://schemas.microsoft.com/office/drawing/2014/main" id="{47791FD0-133A-D9F1-2434-2392C3C746C4}"/>
              </a:ext>
            </a:extLst>
          </p:cNvPr>
          <p:cNvSpPr txBox="1"/>
          <p:nvPr/>
        </p:nvSpPr>
        <p:spPr>
          <a:xfrm>
            <a:off x="236838" y="2018270"/>
            <a:ext cx="195648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Qwen2 from Alibaba as LLM</a:t>
            </a:r>
          </a:p>
          <a:p>
            <a:endParaRPr lang="en-US" dirty="0"/>
          </a:p>
          <a:p>
            <a:r>
              <a:rPr lang="en-US" dirty="0"/>
              <a:t>Audio encoder from Whisper</a:t>
            </a:r>
          </a:p>
        </p:txBody>
      </p:sp>
    </p:spTree>
    <p:extLst>
      <p:ext uri="{BB962C8B-B14F-4D97-AF65-F5344CB8AC3E}">
        <p14:creationId xmlns:p14="http://schemas.microsoft.com/office/powerpoint/2010/main" val="3082971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6018-B6B0-2DAD-53DB-1C2041CBD4DC}"/>
              </a:ext>
            </a:extLst>
          </p:cNvPr>
          <p:cNvSpPr>
            <a:spLocks noGrp="1"/>
          </p:cNvSpPr>
          <p:nvPr>
            <p:ph type="title"/>
          </p:nvPr>
        </p:nvSpPr>
        <p:spPr/>
        <p:txBody>
          <a:bodyPr/>
          <a:lstStyle/>
          <a:p>
            <a:r>
              <a:rPr lang="en-US" dirty="0"/>
              <a:t>Qwen2-Audio, cont.</a:t>
            </a:r>
          </a:p>
        </p:txBody>
      </p:sp>
      <p:sp>
        <p:nvSpPr>
          <p:cNvPr id="3" name="Content Placeholder 2">
            <a:extLst>
              <a:ext uri="{FF2B5EF4-FFF2-40B4-BE49-F238E27FC236}">
                <a16:creationId xmlns:a16="http://schemas.microsoft.com/office/drawing/2014/main" id="{60EA044B-60AF-50A2-F93B-60EC59343B49}"/>
              </a:ext>
            </a:extLst>
          </p:cNvPr>
          <p:cNvSpPr>
            <a:spLocks noGrp="1"/>
          </p:cNvSpPr>
          <p:nvPr>
            <p:ph idx="1"/>
          </p:nvPr>
        </p:nvSpPr>
        <p:spPr>
          <a:xfrm>
            <a:off x="838200" y="1825625"/>
            <a:ext cx="10515600" cy="1601960"/>
          </a:xfrm>
        </p:spPr>
        <p:txBody>
          <a:bodyPr vert="horz" lIns="91440" tIns="45720" rIns="91440" bIns="45720" rtlCol="0" anchor="t">
            <a:normAutofit/>
          </a:bodyPr>
          <a:lstStyle/>
          <a:p>
            <a:r>
              <a:rPr lang="en-US" dirty="0"/>
              <a:t>Pretraining phase: use ASR, speech translation, emotion recognition, audio captioning datasets to do large-scale pretraining </a:t>
            </a:r>
          </a:p>
          <a:p>
            <a:pPr marL="457200" lvl="1" indent="0">
              <a:buNone/>
            </a:pPr>
            <a:endParaRPr lang="en-US" dirty="0"/>
          </a:p>
        </p:txBody>
      </p:sp>
      <p:pic>
        <p:nvPicPr>
          <p:cNvPr id="4" name="Picture 3" descr="A screen shot of a computer&#10;&#10;Description automatically generated">
            <a:extLst>
              <a:ext uri="{FF2B5EF4-FFF2-40B4-BE49-F238E27FC236}">
                <a16:creationId xmlns:a16="http://schemas.microsoft.com/office/drawing/2014/main" id="{057A83E6-8A0D-BBBE-B22B-A693658C2681}"/>
              </a:ext>
            </a:extLst>
          </p:cNvPr>
          <p:cNvPicPr>
            <a:picLocks noChangeAspect="1"/>
          </p:cNvPicPr>
          <p:nvPr/>
        </p:nvPicPr>
        <p:blipFill>
          <a:blip r:embed="rId2"/>
          <a:stretch>
            <a:fillRect/>
          </a:stretch>
        </p:blipFill>
        <p:spPr>
          <a:xfrm>
            <a:off x="211095" y="3154320"/>
            <a:ext cx="11986054" cy="3350225"/>
          </a:xfrm>
          <a:prstGeom prst="rect">
            <a:avLst/>
          </a:prstGeom>
        </p:spPr>
      </p:pic>
    </p:spTree>
    <p:extLst>
      <p:ext uri="{BB962C8B-B14F-4D97-AF65-F5344CB8AC3E}">
        <p14:creationId xmlns:p14="http://schemas.microsoft.com/office/powerpoint/2010/main" val="3181988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44C6-0405-9D5F-B8AB-A3D71F9770C2}"/>
              </a:ext>
            </a:extLst>
          </p:cNvPr>
          <p:cNvSpPr>
            <a:spLocks noGrp="1"/>
          </p:cNvSpPr>
          <p:nvPr>
            <p:ph type="title"/>
          </p:nvPr>
        </p:nvSpPr>
        <p:spPr/>
        <p:txBody>
          <a:bodyPr/>
          <a:lstStyle/>
          <a:p>
            <a:r>
              <a:rPr lang="en-US"/>
              <a:t>Qwen2-Audio, cont.</a:t>
            </a:r>
          </a:p>
        </p:txBody>
      </p:sp>
      <p:sp>
        <p:nvSpPr>
          <p:cNvPr id="3" name="Content Placeholder 2">
            <a:extLst>
              <a:ext uri="{FF2B5EF4-FFF2-40B4-BE49-F238E27FC236}">
                <a16:creationId xmlns:a16="http://schemas.microsoft.com/office/drawing/2014/main" id="{3049AAAF-96AC-02E4-B361-64BAC066A81D}"/>
              </a:ext>
            </a:extLst>
          </p:cNvPr>
          <p:cNvSpPr>
            <a:spLocks noGrp="1"/>
          </p:cNvSpPr>
          <p:nvPr>
            <p:ph idx="1"/>
          </p:nvPr>
        </p:nvSpPr>
        <p:spPr>
          <a:xfrm>
            <a:off x="838200" y="1825625"/>
            <a:ext cx="10515600" cy="2209500"/>
          </a:xfrm>
        </p:spPr>
        <p:txBody>
          <a:bodyPr vert="horz" lIns="91440" tIns="45720" rIns="91440" bIns="45720" rtlCol="0" anchor="t">
            <a:normAutofit fontScale="77500" lnSpcReduction="20000"/>
          </a:bodyPr>
          <a:lstStyle/>
          <a:p>
            <a:r>
              <a:rPr lang="en-US" dirty="0">
                <a:ea typeface="+mn-lt"/>
                <a:cs typeface="+mn-lt"/>
              </a:rPr>
              <a:t>Supervised finetuning phase: </a:t>
            </a:r>
            <a:r>
              <a:rPr lang="en-US" dirty="0"/>
              <a:t>use annotators to generate new training data</a:t>
            </a:r>
          </a:p>
          <a:p>
            <a:r>
              <a:rPr lang="en-US" dirty="0">
                <a:ea typeface="+mn-lt"/>
                <a:cs typeface="+mn-lt"/>
              </a:rPr>
              <a:t>Two distinct modes for human interactions:</a:t>
            </a:r>
            <a:endParaRPr lang="en-US" dirty="0"/>
          </a:p>
          <a:p>
            <a:pPr lvl="1">
              <a:buFont typeface="Courier New" panose="020B0604020202020204" pitchFamily="34" charset="0"/>
              <a:buChar char="o"/>
            </a:pPr>
            <a:r>
              <a:rPr lang="en-US">
                <a:ea typeface="+mn-lt"/>
                <a:cs typeface="+mn-lt"/>
              </a:rPr>
              <a:t>Audio Analysis: In the audio analysis mode, annotators are asked to use Qwen2-Audio </a:t>
            </a:r>
            <a:r>
              <a:rPr lang="en-US" dirty="0">
                <a:ea typeface="+mn-lt"/>
                <a:cs typeface="+mn-lt"/>
              </a:rPr>
              <a:t>analyze a diverse array of audio. User instructions can be given either through audio or text.</a:t>
            </a:r>
            <a:endParaRPr lang="en-US"/>
          </a:p>
          <a:p>
            <a:pPr lvl="2">
              <a:buFont typeface="Wingdings" panose="020B0604020202020204" pitchFamily="34" charset="0"/>
              <a:buChar char="§"/>
            </a:pPr>
            <a:r>
              <a:rPr lang="en-US" dirty="0">
                <a:ea typeface="+mn-lt"/>
                <a:cs typeface="+mn-lt"/>
              </a:rPr>
              <a:t>This mode is often used for offline analysis of audio files.</a:t>
            </a:r>
            <a:endParaRPr lang="en-US"/>
          </a:p>
          <a:p>
            <a:pPr lvl="1">
              <a:buFont typeface="Courier New" panose="020B0604020202020204" pitchFamily="34" charset="0"/>
              <a:buChar char="o"/>
            </a:pPr>
            <a:r>
              <a:rPr lang="en-US" dirty="0">
                <a:ea typeface="+mn-lt"/>
                <a:cs typeface="+mn-lt"/>
              </a:rPr>
              <a:t>Voice Chat: In the voice chat mode, users are encouraged to engage in voice conversations with Qwen2-Audio, asking a wide range of questions. "Please feel free to consider it your voice chat assistant."</a:t>
            </a:r>
            <a:endParaRPr lang="en-US" dirty="0"/>
          </a:p>
        </p:txBody>
      </p:sp>
      <p:pic>
        <p:nvPicPr>
          <p:cNvPr id="4" name="Picture 3">
            <a:extLst>
              <a:ext uri="{FF2B5EF4-FFF2-40B4-BE49-F238E27FC236}">
                <a16:creationId xmlns:a16="http://schemas.microsoft.com/office/drawing/2014/main" id="{7841360E-B6F5-6DE9-EC8E-B903BE1D0FE5}"/>
              </a:ext>
            </a:extLst>
          </p:cNvPr>
          <p:cNvPicPr>
            <a:picLocks noChangeAspect="1"/>
          </p:cNvPicPr>
          <p:nvPr/>
        </p:nvPicPr>
        <p:blipFill>
          <a:blip r:embed="rId2"/>
          <a:stretch>
            <a:fillRect/>
          </a:stretch>
        </p:blipFill>
        <p:spPr>
          <a:xfrm>
            <a:off x="3475" y="4610745"/>
            <a:ext cx="12185049" cy="1889295"/>
          </a:xfrm>
          <a:prstGeom prst="rect">
            <a:avLst/>
          </a:prstGeom>
        </p:spPr>
      </p:pic>
    </p:spTree>
    <p:extLst>
      <p:ext uri="{BB962C8B-B14F-4D97-AF65-F5344CB8AC3E}">
        <p14:creationId xmlns:p14="http://schemas.microsoft.com/office/powerpoint/2010/main" val="214213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433A-AE5E-2B4F-2E19-2CB60C071B65}"/>
              </a:ext>
            </a:extLst>
          </p:cNvPr>
          <p:cNvSpPr>
            <a:spLocks noGrp="1"/>
          </p:cNvSpPr>
          <p:nvPr>
            <p:ph type="title"/>
          </p:nvPr>
        </p:nvSpPr>
        <p:spPr/>
        <p:txBody>
          <a:bodyPr/>
          <a:lstStyle/>
          <a:p>
            <a:r>
              <a:rPr lang="en-US" dirty="0"/>
              <a:t>Text-to-text translation: statistical model</a:t>
            </a:r>
          </a:p>
        </p:txBody>
      </p:sp>
      <p:sp>
        <p:nvSpPr>
          <p:cNvPr id="3" name="Content Placeholder 2">
            <a:extLst>
              <a:ext uri="{FF2B5EF4-FFF2-40B4-BE49-F238E27FC236}">
                <a16:creationId xmlns:a16="http://schemas.microsoft.com/office/drawing/2014/main" id="{7EAE384C-98D1-A9F7-2832-E9D4D289A359}"/>
              </a:ext>
            </a:extLst>
          </p:cNvPr>
          <p:cNvSpPr>
            <a:spLocks noGrp="1"/>
          </p:cNvSpPr>
          <p:nvPr>
            <p:ph idx="1"/>
          </p:nvPr>
        </p:nvSpPr>
        <p:spPr/>
        <p:txBody>
          <a:bodyPr vert="horz" lIns="91440" tIns="45720" rIns="91440" bIns="45720" rtlCol="0" anchor="t">
            <a:normAutofit fontScale="85000" lnSpcReduction="20000"/>
          </a:bodyPr>
          <a:lstStyle/>
          <a:p>
            <a:r>
              <a:rPr lang="en-US" dirty="0"/>
              <a:t>Translating "</a:t>
            </a:r>
            <a:r>
              <a:rPr lang="en-US" dirty="0" err="1"/>
              <a:t>v</a:t>
            </a:r>
            <a:r>
              <a:rPr lang="en-US" i="1" dirty="0" err="1"/>
              <a:t>äljas</a:t>
            </a:r>
            <a:r>
              <a:rPr lang="en-US" i="1" dirty="0"/>
              <a:t> </a:t>
            </a:r>
            <a:r>
              <a:rPr lang="en-US" i="1" dirty="0" err="1"/>
              <a:t>sajab</a:t>
            </a:r>
            <a:r>
              <a:rPr lang="en-US" dirty="0"/>
              <a:t>" -&gt; "</a:t>
            </a:r>
            <a:r>
              <a:rPr lang="en-US" i="1" dirty="0"/>
              <a:t>it is raining outside</a:t>
            </a:r>
            <a:r>
              <a:rPr lang="en-US" dirty="0"/>
              <a:t>" (simplified)</a:t>
            </a:r>
          </a:p>
          <a:p>
            <a:pPr lvl="1">
              <a:buFont typeface="Courier New" panose="020B0604020202020204" pitchFamily="34" charset="0"/>
              <a:buChar char="o"/>
            </a:pPr>
            <a:r>
              <a:rPr lang="en-US" dirty="0"/>
              <a:t>Deconstruct: "</a:t>
            </a:r>
            <a:r>
              <a:rPr lang="en-US" dirty="0" err="1"/>
              <a:t>väljas</a:t>
            </a:r>
            <a:r>
              <a:rPr lang="en-US" dirty="0"/>
              <a:t>", "</a:t>
            </a:r>
            <a:r>
              <a:rPr lang="en-US" dirty="0" err="1"/>
              <a:t>sajab</a:t>
            </a:r>
            <a:r>
              <a:rPr lang="en-US" dirty="0"/>
              <a:t>"</a:t>
            </a:r>
          </a:p>
          <a:p>
            <a:pPr lvl="2">
              <a:buFont typeface="Wingdings" panose="020B0604020202020204" pitchFamily="34" charset="0"/>
              <a:buChar char="§"/>
            </a:pPr>
            <a:r>
              <a:rPr lang="en-US" dirty="0"/>
              <a:t>"</a:t>
            </a:r>
            <a:r>
              <a:rPr lang="en-US" dirty="0" err="1"/>
              <a:t>väljas</a:t>
            </a:r>
            <a:r>
              <a:rPr lang="en-US" dirty="0"/>
              <a:t>" -&gt; "outside" 0.7</a:t>
            </a:r>
          </a:p>
          <a:p>
            <a:pPr lvl="2">
              <a:buFont typeface="Wingdings" panose="020B0604020202020204" pitchFamily="34" charset="0"/>
              <a:buChar char="§"/>
            </a:pPr>
            <a:r>
              <a:rPr lang="en-US" dirty="0"/>
              <a:t>"</a:t>
            </a:r>
            <a:r>
              <a:rPr lang="en-US" dirty="0" err="1"/>
              <a:t>väljas</a:t>
            </a:r>
            <a:r>
              <a:rPr lang="en-US" dirty="0"/>
              <a:t>" -&gt; "in the field"  0.3</a:t>
            </a:r>
          </a:p>
          <a:p>
            <a:pPr lvl="2">
              <a:buFont typeface="Wingdings" panose="020B0604020202020204" pitchFamily="34" charset="0"/>
              <a:buChar char="§"/>
            </a:pPr>
            <a:r>
              <a:rPr lang="en-US" dirty="0"/>
              <a:t>"</a:t>
            </a:r>
            <a:r>
              <a:rPr lang="en-US" dirty="0" err="1"/>
              <a:t>sajab</a:t>
            </a:r>
            <a:r>
              <a:rPr lang="en-US" dirty="0"/>
              <a:t>" -&gt; "raining" 0.5</a:t>
            </a:r>
          </a:p>
          <a:p>
            <a:pPr lvl="2">
              <a:buFont typeface="Wingdings" panose="020B0604020202020204" pitchFamily="34" charset="0"/>
              <a:buChar char="§"/>
            </a:pPr>
            <a:r>
              <a:rPr lang="en-US" dirty="0"/>
              <a:t>"</a:t>
            </a:r>
            <a:r>
              <a:rPr lang="en-US" dirty="0" err="1"/>
              <a:t>sajab</a:t>
            </a:r>
            <a:r>
              <a:rPr lang="en-US" dirty="0"/>
              <a:t>" -&gt; "is raining" 0.3</a:t>
            </a:r>
          </a:p>
          <a:p>
            <a:pPr lvl="2">
              <a:buFont typeface="Wingdings" panose="020B0604020202020204" pitchFamily="34" charset="0"/>
              <a:buChar char="§"/>
            </a:pPr>
            <a:r>
              <a:rPr lang="en-US" dirty="0"/>
              <a:t>"</a:t>
            </a:r>
            <a:r>
              <a:rPr lang="en-US" dirty="0" err="1"/>
              <a:t>sajab</a:t>
            </a:r>
            <a:r>
              <a:rPr lang="en-US" dirty="0"/>
              <a:t>" -&gt; "it is raining" 0.2</a:t>
            </a:r>
          </a:p>
          <a:p>
            <a:pPr lvl="1">
              <a:buFont typeface="Courier New" panose="020B0604020202020204" pitchFamily="34" charset="0"/>
              <a:buChar char="o"/>
            </a:pPr>
            <a:r>
              <a:rPr lang="en-US" dirty="0"/>
              <a:t>Create all different </a:t>
            </a:r>
            <a:r>
              <a:rPr lang="en-US" b="1" dirty="0"/>
              <a:t>combinations </a:t>
            </a:r>
            <a:r>
              <a:rPr lang="en-US" dirty="0"/>
              <a:t>and </a:t>
            </a:r>
            <a:r>
              <a:rPr lang="en-US" b="1" dirty="0"/>
              <a:t>permutations</a:t>
            </a:r>
            <a:r>
              <a:rPr lang="en-US" dirty="0"/>
              <a:t>, compute translation and language model scores</a:t>
            </a:r>
          </a:p>
          <a:p>
            <a:pPr lvl="2">
              <a:buFont typeface="Wingdings" panose="020B0604020202020204" pitchFamily="34" charset="0"/>
              <a:buChar char="§"/>
            </a:pPr>
            <a:r>
              <a:rPr lang="en-US" dirty="0"/>
              <a:t>"Väljas" -&gt; "outside", "</a:t>
            </a:r>
            <a:r>
              <a:rPr lang="en-US" dirty="0" err="1"/>
              <a:t>sajab</a:t>
            </a:r>
            <a:r>
              <a:rPr lang="en-US" dirty="0"/>
              <a:t>" -&gt; "raining"</a:t>
            </a:r>
          </a:p>
          <a:p>
            <a:pPr lvl="3"/>
            <a:r>
              <a:rPr lang="en-US" dirty="0"/>
              <a:t>outside raining     </a:t>
            </a:r>
            <a:r>
              <a:rPr lang="en-US" dirty="0" err="1">
                <a:ea typeface="+mn-lt"/>
                <a:cs typeface="+mn-lt"/>
              </a:rPr>
              <a:t>P</a:t>
            </a:r>
            <a:r>
              <a:rPr lang="en-US" baseline="-25000" dirty="0" err="1">
                <a:ea typeface="+mn-lt"/>
                <a:cs typeface="+mn-lt"/>
              </a:rPr>
              <a:t>translation</a:t>
            </a:r>
            <a:r>
              <a:rPr lang="en-US" dirty="0">
                <a:ea typeface="+mn-lt"/>
                <a:cs typeface="+mn-lt"/>
              </a:rPr>
              <a:t> = 0.7*0.5           P</a:t>
            </a:r>
            <a:r>
              <a:rPr lang="en-US" baseline="-25000" dirty="0">
                <a:ea typeface="+mn-lt"/>
                <a:cs typeface="+mn-lt"/>
              </a:rPr>
              <a:t>LM</a:t>
            </a:r>
            <a:r>
              <a:rPr lang="en-US" dirty="0">
                <a:ea typeface="+mn-lt"/>
                <a:cs typeface="+mn-lt"/>
              </a:rPr>
              <a:t>=0.003</a:t>
            </a:r>
          </a:p>
          <a:p>
            <a:pPr lvl="3"/>
            <a:r>
              <a:rPr lang="en-US" dirty="0"/>
              <a:t>raining outside             </a:t>
            </a:r>
            <a:r>
              <a:rPr lang="en-US" dirty="0" err="1">
                <a:ea typeface="+mn-lt"/>
                <a:cs typeface="+mn-lt"/>
              </a:rPr>
              <a:t>P</a:t>
            </a:r>
            <a:r>
              <a:rPr lang="en-US" sz="1200" baseline="-25000" dirty="0" err="1">
                <a:ea typeface="+mn-lt"/>
                <a:cs typeface="+mn-lt"/>
              </a:rPr>
              <a:t>translation</a:t>
            </a:r>
            <a:r>
              <a:rPr lang="en-US" dirty="0">
                <a:ea typeface="+mn-lt"/>
                <a:cs typeface="+mn-lt"/>
              </a:rPr>
              <a:t> = 0.7*0.5                P</a:t>
            </a:r>
            <a:r>
              <a:rPr lang="en-US" baseline="-25000" dirty="0">
                <a:ea typeface="+mn-lt"/>
                <a:cs typeface="+mn-lt"/>
              </a:rPr>
              <a:t>LM</a:t>
            </a:r>
            <a:r>
              <a:rPr lang="en-US" dirty="0">
                <a:ea typeface="+mn-lt"/>
                <a:cs typeface="+mn-lt"/>
              </a:rPr>
              <a:t>=0.005</a:t>
            </a:r>
          </a:p>
          <a:p>
            <a:pPr lvl="2">
              <a:buFont typeface="Wingdings" panose="020B0604020202020204" pitchFamily="34" charset="0"/>
              <a:buChar char="§"/>
            </a:pPr>
            <a:r>
              <a:rPr lang="en-US" dirty="0"/>
              <a:t>"Väljas" -&gt; "outside", "</a:t>
            </a:r>
            <a:r>
              <a:rPr lang="en-US" dirty="0" err="1"/>
              <a:t>sajab</a:t>
            </a:r>
            <a:r>
              <a:rPr lang="en-US" dirty="0"/>
              <a:t>" -&gt; "is raining"</a:t>
            </a:r>
          </a:p>
          <a:p>
            <a:pPr lvl="3"/>
            <a:r>
              <a:rPr lang="en-US" dirty="0"/>
              <a:t>outside is raining</a:t>
            </a:r>
          </a:p>
          <a:p>
            <a:pPr lvl="3"/>
            <a:r>
              <a:rPr lang="en-US" dirty="0"/>
              <a:t>is raining outside</a:t>
            </a:r>
          </a:p>
          <a:p>
            <a:pPr lvl="2">
              <a:buFont typeface="Wingdings" panose="020B0604020202020204" pitchFamily="34" charset="0"/>
              <a:buChar char="§"/>
            </a:pPr>
            <a:r>
              <a:rPr lang="en-US" dirty="0"/>
              <a:t>…</a:t>
            </a:r>
          </a:p>
          <a:p>
            <a:pPr lvl="1">
              <a:buFont typeface="Courier New" panose="020B0604020202020204" pitchFamily="34" charset="0"/>
              <a:buChar char="o"/>
            </a:pPr>
            <a:r>
              <a:rPr lang="en-US" dirty="0"/>
              <a:t>Select the output whose combined translation and language model score is the best</a:t>
            </a:r>
          </a:p>
          <a:p>
            <a:pPr lvl="2">
              <a:buFont typeface="Wingdings" panose="020B0604020202020204" pitchFamily="34" charset="0"/>
              <a:buChar char="§"/>
            </a:pPr>
            <a:endParaRPr lang="en-US" dirty="0"/>
          </a:p>
          <a:p>
            <a:pPr marL="1371600" lvl="3" indent="0">
              <a:buNone/>
            </a:pPr>
            <a:endParaRPr lang="en-US" dirty="0"/>
          </a:p>
          <a:p>
            <a:endParaRPr lang="en-US" dirty="0"/>
          </a:p>
        </p:txBody>
      </p:sp>
    </p:spTree>
    <p:extLst>
      <p:ext uri="{BB962C8B-B14F-4D97-AF65-F5344CB8AC3E}">
        <p14:creationId xmlns:p14="http://schemas.microsoft.com/office/powerpoint/2010/main" val="3998369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1185-1743-54ED-FB12-2BFCB77AD189}"/>
              </a:ext>
            </a:extLst>
          </p:cNvPr>
          <p:cNvSpPr>
            <a:spLocks noGrp="1"/>
          </p:cNvSpPr>
          <p:nvPr>
            <p:ph type="title"/>
          </p:nvPr>
        </p:nvSpPr>
        <p:spPr/>
        <p:txBody>
          <a:bodyPr/>
          <a:lstStyle/>
          <a:p>
            <a:r>
              <a:rPr lang="en-US" dirty="0"/>
              <a:t>Qwen2-Audio, cont.</a:t>
            </a:r>
          </a:p>
        </p:txBody>
      </p:sp>
      <p:sp>
        <p:nvSpPr>
          <p:cNvPr id="3" name="Content Placeholder 2">
            <a:extLst>
              <a:ext uri="{FF2B5EF4-FFF2-40B4-BE49-F238E27FC236}">
                <a16:creationId xmlns:a16="http://schemas.microsoft.com/office/drawing/2014/main" id="{A132B39A-3301-253A-A77D-AE57D489C3BD}"/>
              </a:ext>
            </a:extLst>
          </p:cNvPr>
          <p:cNvSpPr>
            <a:spLocks noGrp="1"/>
          </p:cNvSpPr>
          <p:nvPr>
            <p:ph idx="1"/>
          </p:nvPr>
        </p:nvSpPr>
        <p:spPr>
          <a:xfrm>
            <a:off x="838200" y="1825625"/>
            <a:ext cx="10515600" cy="1323933"/>
          </a:xfrm>
        </p:spPr>
        <p:txBody>
          <a:bodyPr vert="horz" lIns="91440" tIns="45720" rIns="91440" bIns="45720" rtlCol="0" anchor="t">
            <a:normAutofit/>
          </a:bodyPr>
          <a:lstStyle/>
          <a:p>
            <a:r>
              <a:rPr lang="en-US" dirty="0"/>
              <a:t>DPO phase: </a:t>
            </a:r>
            <a:r>
              <a:rPr lang="en-US" dirty="0">
                <a:ea typeface="+mn-lt"/>
                <a:cs typeface="+mn-lt"/>
              </a:rPr>
              <a:t>further optimizes models to follow human preferences.</a:t>
            </a:r>
            <a:r>
              <a:rPr lang="en-US" dirty="0"/>
              <a:t> </a:t>
            </a:r>
          </a:p>
        </p:txBody>
      </p:sp>
      <p:pic>
        <p:nvPicPr>
          <p:cNvPr id="4" name="Picture 3" descr="A close-up of a logo&#10;&#10;Description automatically generated">
            <a:extLst>
              <a:ext uri="{FF2B5EF4-FFF2-40B4-BE49-F238E27FC236}">
                <a16:creationId xmlns:a16="http://schemas.microsoft.com/office/drawing/2014/main" id="{4E5C3094-86FD-D57E-0CFE-6C12515779B6}"/>
              </a:ext>
            </a:extLst>
          </p:cNvPr>
          <p:cNvPicPr>
            <a:picLocks noChangeAspect="1"/>
          </p:cNvPicPr>
          <p:nvPr/>
        </p:nvPicPr>
        <p:blipFill>
          <a:blip r:embed="rId2"/>
          <a:stretch>
            <a:fillRect/>
          </a:stretch>
        </p:blipFill>
        <p:spPr>
          <a:xfrm>
            <a:off x="200025" y="3550122"/>
            <a:ext cx="11987598" cy="2754268"/>
          </a:xfrm>
          <a:prstGeom prst="rect">
            <a:avLst/>
          </a:prstGeom>
        </p:spPr>
      </p:pic>
    </p:spTree>
    <p:extLst>
      <p:ext uri="{BB962C8B-B14F-4D97-AF65-F5344CB8AC3E}">
        <p14:creationId xmlns:p14="http://schemas.microsoft.com/office/powerpoint/2010/main" val="266016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204D-43F2-BA91-D420-571575787F53}"/>
              </a:ext>
            </a:extLst>
          </p:cNvPr>
          <p:cNvSpPr>
            <a:spLocks noGrp="1"/>
          </p:cNvSpPr>
          <p:nvPr>
            <p:ph type="title"/>
          </p:nvPr>
        </p:nvSpPr>
        <p:spPr>
          <a:xfrm>
            <a:off x="838200" y="365125"/>
            <a:ext cx="3895725" cy="1344613"/>
          </a:xfrm>
        </p:spPr>
        <p:txBody>
          <a:bodyPr/>
          <a:lstStyle/>
          <a:p>
            <a:r>
              <a:rPr lang="en-US" dirty="0"/>
              <a:t>Qwen2-Audio, cont.</a:t>
            </a:r>
          </a:p>
        </p:txBody>
      </p:sp>
      <p:pic>
        <p:nvPicPr>
          <p:cNvPr id="4" name="Picture 3" descr="A screenshot of a chat&#10;&#10;AI-generated content may be incorrect.">
            <a:extLst>
              <a:ext uri="{FF2B5EF4-FFF2-40B4-BE49-F238E27FC236}">
                <a16:creationId xmlns:a16="http://schemas.microsoft.com/office/drawing/2014/main" id="{639FA715-F3B6-4923-49AD-7641E6A0CC49}"/>
              </a:ext>
            </a:extLst>
          </p:cNvPr>
          <p:cNvPicPr>
            <a:picLocks noChangeAspect="1"/>
          </p:cNvPicPr>
          <p:nvPr/>
        </p:nvPicPr>
        <p:blipFill>
          <a:blip r:embed="rId2"/>
          <a:stretch>
            <a:fillRect/>
          </a:stretch>
        </p:blipFill>
        <p:spPr>
          <a:xfrm>
            <a:off x="4832350" y="569913"/>
            <a:ext cx="6934200" cy="4981575"/>
          </a:xfrm>
          <a:prstGeom prst="rect">
            <a:avLst/>
          </a:prstGeom>
        </p:spPr>
      </p:pic>
      <p:sp>
        <p:nvSpPr>
          <p:cNvPr id="5" name="TextBox 4">
            <a:extLst>
              <a:ext uri="{FF2B5EF4-FFF2-40B4-BE49-F238E27FC236}">
                <a16:creationId xmlns:a16="http://schemas.microsoft.com/office/drawing/2014/main" id="{764DC18C-CEA3-72F8-B324-08713E4904F4}"/>
              </a:ext>
            </a:extLst>
          </p:cNvPr>
          <p:cNvSpPr txBox="1"/>
          <p:nvPr/>
        </p:nvSpPr>
        <p:spPr>
          <a:xfrm>
            <a:off x="260350" y="5886450"/>
            <a:ext cx="80391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https://huggingface.co/spaces/Qwen/Qwen2-Audio-Instruct-Demo</a:t>
            </a:r>
            <a:endParaRPr lang="en-US"/>
          </a:p>
          <a:p>
            <a:endParaRPr lang="en-US" dirty="0"/>
          </a:p>
        </p:txBody>
      </p:sp>
    </p:spTree>
    <p:extLst>
      <p:ext uri="{BB962C8B-B14F-4D97-AF65-F5344CB8AC3E}">
        <p14:creationId xmlns:p14="http://schemas.microsoft.com/office/powerpoint/2010/main" val="1398010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2FEAF2-F8EE-AD41-67A0-2B6A747E41A6}"/>
              </a:ext>
            </a:extLst>
          </p:cNvPr>
          <p:cNvSpPr>
            <a:spLocks noGrp="1"/>
          </p:cNvSpPr>
          <p:nvPr>
            <p:ph type="title"/>
          </p:nvPr>
        </p:nvSpPr>
        <p:spPr>
          <a:xfrm>
            <a:off x="630936" y="640080"/>
            <a:ext cx="4818888" cy="1481328"/>
          </a:xfrm>
        </p:spPr>
        <p:txBody>
          <a:bodyPr anchor="b">
            <a:normAutofit/>
          </a:bodyPr>
          <a:lstStyle/>
          <a:p>
            <a:r>
              <a:rPr lang="en-US" sz="3000"/>
              <a:t>Demo: Estonian-to-English (almost) synchronous speech translation</a:t>
            </a:r>
          </a:p>
        </p:txBody>
      </p:sp>
      <p:sp>
        <p:nvSpPr>
          <p:cNvPr id="2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3CBCB0-16D2-0568-3927-22749F0B7534}"/>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200" dirty="0">
                <a:ea typeface="+mn-lt"/>
                <a:cs typeface="+mn-lt"/>
                <a:hlinkClick r:id="rId2"/>
              </a:rPr>
              <a:t>https://est2eng.cs.taltech.ee/</a:t>
            </a:r>
            <a:endParaRPr lang="en-US" sz="2200" dirty="0">
              <a:ea typeface="+mn-lt"/>
              <a:cs typeface="+mn-lt"/>
            </a:endParaRPr>
          </a:p>
          <a:p>
            <a:r>
              <a:rPr lang="en-US" sz="2200"/>
              <a:t>Cascade architecture:</a:t>
            </a:r>
          </a:p>
          <a:p>
            <a:pPr lvl="1">
              <a:buFont typeface="Courier New" panose="020B0604020202020204" pitchFamily="34" charset="0"/>
              <a:buChar char="o"/>
            </a:pPr>
            <a:r>
              <a:rPr lang="en-US" sz="2200"/>
              <a:t>Streaming speech recognition</a:t>
            </a:r>
          </a:p>
          <a:p>
            <a:pPr lvl="1">
              <a:buFont typeface="Courier New" panose="020B0604020202020204" pitchFamily="34" charset="0"/>
              <a:buChar char="o"/>
            </a:pPr>
            <a:r>
              <a:rPr lang="en-US" sz="2200" dirty="0"/>
              <a:t>Chunks of 5 words translated by a specially finetuned LLM (with previous context)</a:t>
            </a:r>
          </a:p>
          <a:p>
            <a:pPr marL="457200" lvl="1" indent="0">
              <a:buNone/>
            </a:pPr>
            <a:endParaRPr lang="en-US" sz="2200"/>
          </a:p>
          <a:p>
            <a:endParaRPr lang="en-US" sz="2200"/>
          </a:p>
        </p:txBody>
      </p:sp>
      <p:pic>
        <p:nvPicPr>
          <p:cNvPr id="5" name="Picture 4" descr="A screenshot of a computer screen&#10;&#10;AI-generated content may be incorrect.">
            <a:extLst>
              <a:ext uri="{FF2B5EF4-FFF2-40B4-BE49-F238E27FC236}">
                <a16:creationId xmlns:a16="http://schemas.microsoft.com/office/drawing/2014/main" id="{5372F40E-418D-EA3E-0847-9D8D5E81E96A}"/>
              </a:ext>
            </a:extLst>
          </p:cNvPr>
          <p:cNvPicPr>
            <a:picLocks noChangeAspect="1"/>
          </p:cNvPicPr>
          <p:nvPr/>
        </p:nvPicPr>
        <p:blipFill>
          <a:blip r:embed="rId3"/>
          <a:stretch>
            <a:fillRect/>
          </a:stretch>
        </p:blipFill>
        <p:spPr>
          <a:xfrm>
            <a:off x="6518220" y="590550"/>
            <a:ext cx="5276961" cy="5257800"/>
          </a:xfrm>
          <a:prstGeom prst="rect">
            <a:avLst/>
          </a:prstGeom>
        </p:spPr>
      </p:pic>
    </p:spTree>
    <p:extLst>
      <p:ext uri="{BB962C8B-B14F-4D97-AF65-F5344CB8AC3E}">
        <p14:creationId xmlns:p14="http://schemas.microsoft.com/office/powerpoint/2010/main" val="443889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EF80-7534-6AC2-61C5-E204D46BBED4}"/>
              </a:ext>
            </a:extLst>
          </p:cNvPr>
          <p:cNvSpPr>
            <a:spLocks noGrp="1"/>
          </p:cNvSpPr>
          <p:nvPr>
            <p:ph type="title"/>
          </p:nvPr>
        </p:nvSpPr>
        <p:spPr/>
        <p:txBody>
          <a:bodyPr/>
          <a:lstStyle/>
          <a:p>
            <a:r>
              <a:rPr lang="en-US" dirty="0"/>
              <a:t>Est2Eng </a:t>
            </a:r>
            <a:r>
              <a:rPr lang="en-US"/>
              <a:t>architecture</a:t>
            </a:r>
            <a:endParaRPr lang="en-US" dirty="0"/>
          </a:p>
        </p:txBody>
      </p:sp>
      <p:pic>
        <p:nvPicPr>
          <p:cNvPr id="4" name="Picture 3" descr="A screenshot of a chat&#10;&#10;AI-generated content may be incorrect.">
            <a:extLst>
              <a:ext uri="{FF2B5EF4-FFF2-40B4-BE49-F238E27FC236}">
                <a16:creationId xmlns:a16="http://schemas.microsoft.com/office/drawing/2014/main" id="{E7CCD8B7-5AE7-D5B2-6CD9-6158891FE680}"/>
              </a:ext>
            </a:extLst>
          </p:cNvPr>
          <p:cNvPicPr>
            <a:picLocks noChangeAspect="1"/>
          </p:cNvPicPr>
          <p:nvPr/>
        </p:nvPicPr>
        <p:blipFill>
          <a:blip r:embed="rId2"/>
          <a:stretch>
            <a:fillRect/>
          </a:stretch>
        </p:blipFill>
        <p:spPr>
          <a:xfrm>
            <a:off x="7102475" y="847725"/>
            <a:ext cx="4819650" cy="5734050"/>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F812522E-5E0E-E103-68AD-6523BAF80DAE}"/>
              </a:ext>
            </a:extLst>
          </p:cNvPr>
          <p:cNvPicPr>
            <a:picLocks noChangeAspect="1"/>
          </p:cNvPicPr>
          <p:nvPr/>
        </p:nvPicPr>
        <p:blipFill>
          <a:blip r:embed="rId3"/>
          <a:stretch>
            <a:fillRect/>
          </a:stretch>
        </p:blipFill>
        <p:spPr>
          <a:xfrm>
            <a:off x="922395" y="1441450"/>
            <a:ext cx="4956061" cy="5314950"/>
          </a:xfrm>
          <a:prstGeom prst="rect">
            <a:avLst/>
          </a:prstGeom>
        </p:spPr>
      </p:pic>
    </p:spTree>
    <p:extLst>
      <p:ext uri="{BB962C8B-B14F-4D97-AF65-F5344CB8AC3E}">
        <p14:creationId xmlns:p14="http://schemas.microsoft.com/office/powerpoint/2010/main" val="1727417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FEA2-569C-641F-278A-FEA64BCBEE8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832948F-DE01-1DA6-C880-EF79C2749B18}"/>
              </a:ext>
            </a:extLst>
          </p:cNvPr>
          <p:cNvSpPr>
            <a:spLocks noGrp="1"/>
          </p:cNvSpPr>
          <p:nvPr>
            <p:ph idx="1"/>
          </p:nvPr>
        </p:nvSpPr>
        <p:spPr/>
        <p:txBody>
          <a:bodyPr vert="horz" lIns="91440" tIns="45720" rIns="91440" bIns="45720" rtlCol="0" anchor="t">
            <a:normAutofit/>
          </a:bodyPr>
          <a:lstStyle/>
          <a:p>
            <a:r>
              <a:rPr lang="en-US" dirty="0"/>
              <a:t>Speech translation is one of the "holy grails" of NLP</a:t>
            </a:r>
          </a:p>
          <a:p>
            <a:r>
              <a:rPr lang="en-US" dirty="0"/>
              <a:t>Future: emotion-preserving, voice-preserving simultaneous speech-to-speech translation (like movie dubbing)</a:t>
            </a:r>
          </a:p>
          <a:p>
            <a:endParaRPr lang="en-US" dirty="0"/>
          </a:p>
          <a:p>
            <a:pPr lvl="1">
              <a:buFont typeface="Courier New" panose="020B0604020202020204" pitchFamily="34" charset="0"/>
              <a:buChar char="o"/>
            </a:pPr>
            <a:endParaRPr lang="en-US" dirty="0"/>
          </a:p>
          <a:p>
            <a:endParaRPr lang="en-US" dirty="0"/>
          </a:p>
        </p:txBody>
      </p:sp>
    </p:spTree>
    <p:extLst>
      <p:ext uri="{BB962C8B-B14F-4D97-AF65-F5344CB8AC3E}">
        <p14:creationId xmlns:p14="http://schemas.microsoft.com/office/powerpoint/2010/main" val="185103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3130-48AB-2983-8694-C275D2CBB1A1}"/>
              </a:ext>
            </a:extLst>
          </p:cNvPr>
          <p:cNvSpPr>
            <a:spLocks noGrp="1"/>
          </p:cNvSpPr>
          <p:nvPr>
            <p:ph type="title"/>
          </p:nvPr>
        </p:nvSpPr>
        <p:spPr/>
        <p:txBody>
          <a:bodyPr/>
          <a:lstStyle/>
          <a:p>
            <a:r>
              <a:rPr lang="en-US" dirty="0"/>
              <a:t>Neural machine translation (NMT)</a:t>
            </a:r>
          </a:p>
        </p:txBody>
      </p:sp>
      <p:sp>
        <p:nvSpPr>
          <p:cNvPr id="3" name="Content Placeholder 2">
            <a:extLst>
              <a:ext uri="{FF2B5EF4-FFF2-40B4-BE49-F238E27FC236}">
                <a16:creationId xmlns:a16="http://schemas.microsoft.com/office/drawing/2014/main" id="{D6C38F1F-E74F-AEAE-CDC3-FF8D892F3A1A}"/>
              </a:ext>
            </a:extLst>
          </p:cNvPr>
          <p:cNvSpPr>
            <a:spLocks noGrp="1"/>
          </p:cNvSpPr>
          <p:nvPr>
            <p:ph idx="1"/>
          </p:nvPr>
        </p:nvSpPr>
        <p:spPr>
          <a:xfrm>
            <a:off x="838200" y="1825625"/>
            <a:ext cx="10515600" cy="1713093"/>
          </a:xfrm>
        </p:spPr>
        <p:txBody>
          <a:bodyPr vert="horz" lIns="91440" tIns="45720" rIns="91440" bIns="45720" rtlCol="0" anchor="t">
            <a:normAutofit/>
          </a:bodyPr>
          <a:lstStyle/>
          <a:p>
            <a:r>
              <a:rPr lang="en-US"/>
              <a:t>Sequence-to-sequence</a:t>
            </a:r>
          </a:p>
          <a:p>
            <a:r>
              <a:rPr lang="en-US" dirty="0"/>
              <a:t>Has to compress the full source language meaning to a fixed-size vector that is fed from encoder to decoder</a:t>
            </a:r>
          </a:p>
        </p:txBody>
      </p:sp>
      <p:pic>
        <p:nvPicPr>
          <p:cNvPr id="4" name="Picture 3" descr="A diagram of a software algorithm&#10;&#10;Description automatically generated">
            <a:extLst>
              <a:ext uri="{FF2B5EF4-FFF2-40B4-BE49-F238E27FC236}">
                <a16:creationId xmlns:a16="http://schemas.microsoft.com/office/drawing/2014/main" id="{152DD058-64C2-0E05-D8B7-BF421522DD95}"/>
              </a:ext>
            </a:extLst>
          </p:cNvPr>
          <p:cNvPicPr>
            <a:picLocks noChangeAspect="1"/>
          </p:cNvPicPr>
          <p:nvPr/>
        </p:nvPicPr>
        <p:blipFill>
          <a:blip r:embed="rId2"/>
          <a:stretch>
            <a:fillRect/>
          </a:stretch>
        </p:blipFill>
        <p:spPr>
          <a:xfrm>
            <a:off x="2423124" y="3893927"/>
            <a:ext cx="7130092" cy="2348183"/>
          </a:xfrm>
          <a:prstGeom prst="rect">
            <a:avLst/>
          </a:prstGeom>
        </p:spPr>
      </p:pic>
    </p:spTree>
    <p:extLst>
      <p:ext uri="{BB962C8B-B14F-4D97-AF65-F5344CB8AC3E}">
        <p14:creationId xmlns:p14="http://schemas.microsoft.com/office/powerpoint/2010/main" val="96559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5962-DA02-3DE6-99A1-21AB1B1A7C7C}"/>
              </a:ext>
            </a:extLst>
          </p:cNvPr>
          <p:cNvSpPr>
            <a:spLocks noGrp="1"/>
          </p:cNvSpPr>
          <p:nvPr>
            <p:ph type="title"/>
          </p:nvPr>
        </p:nvSpPr>
        <p:spPr/>
        <p:txBody>
          <a:bodyPr/>
          <a:lstStyle/>
          <a:p>
            <a:r>
              <a:rPr lang="en-US" dirty="0"/>
              <a:t>Seq-to-seq with attention</a:t>
            </a:r>
          </a:p>
        </p:txBody>
      </p:sp>
      <p:sp>
        <p:nvSpPr>
          <p:cNvPr id="3" name="Content Placeholder 2">
            <a:extLst>
              <a:ext uri="{FF2B5EF4-FFF2-40B4-BE49-F238E27FC236}">
                <a16:creationId xmlns:a16="http://schemas.microsoft.com/office/drawing/2014/main" id="{8E98EC00-4EF5-798A-D621-80447DC1BAA1}"/>
              </a:ext>
            </a:extLst>
          </p:cNvPr>
          <p:cNvSpPr>
            <a:spLocks noGrp="1"/>
          </p:cNvSpPr>
          <p:nvPr>
            <p:ph idx="1"/>
          </p:nvPr>
        </p:nvSpPr>
        <p:spPr>
          <a:xfrm>
            <a:off x="658484" y="1804059"/>
            <a:ext cx="4024222" cy="4351338"/>
          </a:xfrm>
        </p:spPr>
        <p:txBody>
          <a:bodyPr vert="horz" lIns="91440" tIns="45720" rIns="91440" bIns="45720" rtlCol="0" anchor="t">
            <a:normAutofit fontScale="77500" lnSpcReduction="20000"/>
          </a:bodyPr>
          <a:lstStyle/>
          <a:p>
            <a:r>
              <a:rPr lang="en-US"/>
              <a:t>Encoder: bidirectional RNN</a:t>
            </a:r>
          </a:p>
          <a:p>
            <a:r>
              <a:rPr lang="en-US" dirty="0"/>
              <a:t>Decoder state </a:t>
            </a:r>
            <a:r>
              <a:rPr lang="en-US" i="1" dirty="0"/>
              <a:t>s</a:t>
            </a:r>
            <a:r>
              <a:rPr lang="en-US" i="1" baseline="-25000" dirty="0"/>
              <a:t>0</a:t>
            </a:r>
            <a:r>
              <a:rPr lang="en-US" dirty="0"/>
              <a:t> is used to compute the query vector</a:t>
            </a:r>
          </a:p>
          <a:p>
            <a:r>
              <a:rPr lang="en-US" dirty="0"/>
              <a:t>Query vector is used to compute </a:t>
            </a:r>
            <a:r>
              <a:rPr lang="en-US" dirty="0" err="1"/>
              <a:t>softmax</a:t>
            </a:r>
            <a:r>
              <a:rPr lang="en-US" dirty="0"/>
              <a:t> over encoder states</a:t>
            </a:r>
          </a:p>
          <a:p>
            <a:r>
              <a:rPr lang="en-US" dirty="0"/>
              <a:t>Weighted average of encoder states: context vector</a:t>
            </a:r>
          </a:p>
          <a:p>
            <a:r>
              <a:rPr lang="en-US" dirty="0"/>
              <a:t>Decoder state and context vector are concatenated</a:t>
            </a:r>
          </a:p>
          <a:p>
            <a:r>
              <a:rPr lang="en-US" dirty="0"/>
              <a:t>The results is fed through a fully connected layer + </a:t>
            </a:r>
            <a:r>
              <a:rPr lang="en-US" dirty="0" err="1"/>
              <a:t>softmax</a:t>
            </a:r>
            <a:r>
              <a:rPr lang="en-US" dirty="0"/>
              <a:t>, to get the next output word</a:t>
            </a:r>
          </a:p>
          <a:p>
            <a:endParaRPr lang="en-US" dirty="0"/>
          </a:p>
          <a:p>
            <a:endParaRPr lang="en-US" dirty="0"/>
          </a:p>
        </p:txBody>
      </p:sp>
      <p:pic>
        <p:nvPicPr>
          <p:cNvPr id="4" name="Picture 3" descr="A diagram of a software algorithm&#10;&#10;Description automatically generated">
            <a:extLst>
              <a:ext uri="{FF2B5EF4-FFF2-40B4-BE49-F238E27FC236}">
                <a16:creationId xmlns:a16="http://schemas.microsoft.com/office/drawing/2014/main" id="{89BD50F0-99C6-B2F9-BC8A-99C2EB5618E4}"/>
              </a:ext>
            </a:extLst>
          </p:cNvPr>
          <p:cNvPicPr>
            <a:picLocks noChangeAspect="1"/>
          </p:cNvPicPr>
          <p:nvPr/>
        </p:nvPicPr>
        <p:blipFill>
          <a:blip r:embed="rId2"/>
          <a:stretch>
            <a:fillRect/>
          </a:stretch>
        </p:blipFill>
        <p:spPr>
          <a:xfrm>
            <a:off x="5417029" y="1535321"/>
            <a:ext cx="6612867" cy="4355262"/>
          </a:xfrm>
          <a:prstGeom prst="rect">
            <a:avLst/>
          </a:prstGeom>
        </p:spPr>
      </p:pic>
    </p:spTree>
    <p:extLst>
      <p:ext uri="{BB962C8B-B14F-4D97-AF65-F5344CB8AC3E}">
        <p14:creationId xmlns:p14="http://schemas.microsoft.com/office/powerpoint/2010/main" val="236228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ADB7-68CE-4E41-BA1C-27A98D7A24B5}"/>
              </a:ext>
            </a:extLst>
          </p:cNvPr>
          <p:cNvSpPr>
            <a:spLocks noGrp="1"/>
          </p:cNvSpPr>
          <p:nvPr>
            <p:ph type="title"/>
          </p:nvPr>
        </p:nvSpPr>
        <p:spPr/>
        <p:txBody>
          <a:bodyPr/>
          <a:lstStyle/>
          <a:p>
            <a:r>
              <a:rPr lang="en-US" dirty="0"/>
              <a:t>Transformer</a:t>
            </a:r>
          </a:p>
        </p:txBody>
      </p:sp>
      <p:sp>
        <p:nvSpPr>
          <p:cNvPr id="3" name="Content Placeholder 2">
            <a:extLst>
              <a:ext uri="{FF2B5EF4-FFF2-40B4-BE49-F238E27FC236}">
                <a16:creationId xmlns:a16="http://schemas.microsoft.com/office/drawing/2014/main" id="{9041C942-F744-44F1-6D25-43F0ACF277A8}"/>
              </a:ext>
            </a:extLst>
          </p:cNvPr>
          <p:cNvSpPr>
            <a:spLocks noGrp="1"/>
          </p:cNvSpPr>
          <p:nvPr>
            <p:ph idx="1"/>
          </p:nvPr>
        </p:nvSpPr>
        <p:spPr>
          <a:xfrm>
            <a:off x="838200" y="1825625"/>
            <a:ext cx="5260676" cy="4351338"/>
          </a:xfrm>
        </p:spPr>
        <p:txBody>
          <a:bodyPr vert="horz" lIns="91440" tIns="45720" rIns="91440" bIns="45720" rtlCol="0" anchor="t">
            <a:normAutofit/>
          </a:bodyPr>
          <a:lstStyle/>
          <a:p>
            <a:r>
              <a:rPr lang="en-US" dirty="0"/>
              <a:t>As in most NLP tasks, the ruling method in MT is currently Transformer (</a:t>
            </a:r>
            <a:r>
              <a:rPr lang="en-US" dirty="0" err="1"/>
              <a:t>enoder</a:t>
            </a:r>
            <a:r>
              <a:rPr lang="en-US" dirty="0"/>
              <a:t>-decoder)</a:t>
            </a:r>
          </a:p>
          <a:p>
            <a:r>
              <a:rPr lang="en-US" dirty="0"/>
              <a:t>Decoder-only architectures (i.e., LLMs) are catching up</a:t>
            </a:r>
          </a:p>
          <a:p>
            <a:pPr lvl="1">
              <a:buFont typeface="Courier New" panose="020B0604020202020204" pitchFamily="34" charset="0"/>
              <a:buChar char="o"/>
            </a:pPr>
            <a:r>
              <a:rPr lang="en-US" dirty="0"/>
              <a:t>"</a:t>
            </a:r>
            <a:r>
              <a:rPr lang="en-US" i="1" dirty="0"/>
              <a:t>Translate to English: Väljas </a:t>
            </a:r>
            <a:r>
              <a:rPr lang="en-US" i="1" dirty="0" err="1"/>
              <a:t>sajab</a:t>
            </a:r>
            <a:r>
              <a:rPr lang="en-US" i="1" dirty="0"/>
              <a:t> </a:t>
            </a:r>
            <a:r>
              <a:rPr lang="en-US" i="1" dirty="0" err="1"/>
              <a:t>vihma</a:t>
            </a:r>
            <a:r>
              <a:rPr lang="en-US" dirty="0"/>
              <a:t>" -&gt; "</a:t>
            </a:r>
            <a:r>
              <a:rPr lang="en-US" i="1" dirty="0"/>
              <a:t>It is raining outside</a:t>
            </a:r>
            <a:r>
              <a:rPr lang="en-US" dirty="0"/>
              <a:t>"</a:t>
            </a:r>
          </a:p>
          <a:p>
            <a:pPr marL="457200" lvl="1" indent="0">
              <a:buNone/>
            </a:pPr>
            <a:endParaRPr lang="en-US" dirty="0"/>
          </a:p>
          <a:p>
            <a:endParaRPr lang="en-US" dirty="0"/>
          </a:p>
          <a:p>
            <a:endParaRPr lang="en-US" dirty="0"/>
          </a:p>
        </p:txBody>
      </p:sp>
      <p:pic>
        <p:nvPicPr>
          <p:cNvPr id="4" name="Picture 3" descr="Transformers In NLP | State-Of-The-Art-Models">
            <a:extLst>
              <a:ext uri="{FF2B5EF4-FFF2-40B4-BE49-F238E27FC236}">
                <a16:creationId xmlns:a16="http://schemas.microsoft.com/office/drawing/2014/main" id="{3FD3FDBE-1B93-C255-2B65-2EC4284D472D}"/>
              </a:ext>
            </a:extLst>
          </p:cNvPr>
          <p:cNvPicPr>
            <a:picLocks noChangeAspect="1"/>
          </p:cNvPicPr>
          <p:nvPr/>
        </p:nvPicPr>
        <p:blipFill>
          <a:blip r:embed="rId2"/>
          <a:stretch>
            <a:fillRect/>
          </a:stretch>
        </p:blipFill>
        <p:spPr>
          <a:xfrm>
            <a:off x="7139796" y="843814"/>
            <a:ext cx="3994029" cy="5163183"/>
          </a:xfrm>
          <a:prstGeom prst="rect">
            <a:avLst/>
          </a:prstGeom>
        </p:spPr>
      </p:pic>
    </p:spTree>
    <p:extLst>
      <p:ext uri="{BB962C8B-B14F-4D97-AF65-F5344CB8AC3E}">
        <p14:creationId xmlns:p14="http://schemas.microsoft.com/office/powerpoint/2010/main" val="195377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5095-ED32-DD0E-ED6D-93106141DF4E}"/>
              </a:ext>
            </a:extLst>
          </p:cNvPr>
          <p:cNvSpPr>
            <a:spLocks noGrp="1"/>
          </p:cNvSpPr>
          <p:nvPr>
            <p:ph type="title"/>
          </p:nvPr>
        </p:nvSpPr>
        <p:spPr/>
        <p:txBody>
          <a:bodyPr/>
          <a:lstStyle/>
          <a:p>
            <a:r>
              <a:rPr lang="en-US" dirty="0"/>
              <a:t>Some tricks: pretraining</a:t>
            </a:r>
          </a:p>
        </p:txBody>
      </p:sp>
      <p:sp>
        <p:nvSpPr>
          <p:cNvPr id="3" name="Content Placeholder 2">
            <a:extLst>
              <a:ext uri="{FF2B5EF4-FFF2-40B4-BE49-F238E27FC236}">
                <a16:creationId xmlns:a16="http://schemas.microsoft.com/office/drawing/2014/main" id="{AA4B4F47-0DC2-13D4-D123-863E5AFE9A7E}"/>
              </a:ext>
            </a:extLst>
          </p:cNvPr>
          <p:cNvSpPr>
            <a:spLocks noGrp="1"/>
          </p:cNvSpPr>
          <p:nvPr>
            <p:ph idx="1"/>
          </p:nvPr>
        </p:nvSpPr>
        <p:spPr>
          <a:xfrm>
            <a:off x="838200" y="1825625"/>
            <a:ext cx="4570563" cy="4351338"/>
          </a:xfrm>
        </p:spPr>
        <p:txBody>
          <a:bodyPr vert="horz" lIns="91440" tIns="45720" rIns="91440" bIns="45720" rtlCol="0" anchor="t">
            <a:normAutofit fontScale="92500" lnSpcReduction="10000"/>
          </a:bodyPr>
          <a:lstStyle/>
          <a:p>
            <a:r>
              <a:rPr lang="en-US" dirty="0"/>
              <a:t>Parallel translation data is usually scarce</a:t>
            </a:r>
          </a:p>
          <a:p>
            <a:r>
              <a:rPr lang="en-US" dirty="0"/>
              <a:t>Pretraining helps, e.g. </a:t>
            </a:r>
            <a:r>
              <a:rPr lang="en-US" dirty="0" err="1"/>
              <a:t>mBART</a:t>
            </a:r>
          </a:p>
          <a:p>
            <a:pPr lvl="1">
              <a:buFont typeface="Courier New" panose="020B0604020202020204" pitchFamily="34" charset="0"/>
              <a:buChar char="o"/>
            </a:pPr>
            <a:r>
              <a:rPr lang="en-US" err="1"/>
              <a:t>mBART</a:t>
            </a:r>
            <a:r>
              <a:rPr lang="en-US" dirty="0"/>
              <a:t> is first pretrained on a denoising task, using multilingual data</a:t>
            </a:r>
          </a:p>
          <a:p>
            <a:pPr lvl="2">
              <a:buFont typeface="Wingdings" panose="020B0604020202020204" pitchFamily="34" charset="0"/>
              <a:buChar char="§"/>
            </a:pPr>
            <a:r>
              <a:rPr lang="en-US" dirty="0"/>
              <a:t>Each denoising sample is monolingual</a:t>
            </a:r>
          </a:p>
          <a:p>
            <a:pPr lvl="1">
              <a:buFont typeface="Courier New" panose="020B0604020202020204" pitchFamily="34" charset="0"/>
              <a:buChar char="o"/>
            </a:pPr>
            <a:r>
              <a:rPr lang="en-US" dirty="0"/>
              <a:t>Pretrained model is then finetuned on translation data</a:t>
            </a:r>
          </a:p>
          <a:p>
            <a:r>
              <a:rPr lang="en-US" dirty="0"/>
              <a:t>Gives a nice improvement on low and medium resource language pairs</a:t>
            </a:r>
          </a:p>
          <a:p>
            <a:endParaRPr lang="en-US" dirty="0"/>
          </a:p>
        </p:txBody>
      </p:sp>
      <p:pic>
        <p:nvPicPr>
          <p:cNvPr id="5" name="Picture 4" descr="A diagram of a program&#10;&#10;Description automatically generated">
            <a:extLst>
              <a:ext uri="{FF2B5EF4-FFF2-40B4-BE49-F238E27FC236}">
                <a16:creationId xmlns:a16="http://schemas.microsoft.com/office/drawing/2014/main" id="{0FA57C9C-651E-2DAE-02F3-3FB720CB16F8}"/>
              </a:ext>
            </a:extLst>
          </p:cNvPr>
          <p:cNvPicPr>
            <a:picLocks noChangeAspect="1"/>
          </p:cNvPicPr>
          <p:nvPr/>
        </p:nvPicPr>
        <p:blipFill>
          <a:blip r:embed="rId2"/>
          <a:stretch>
            <a:fillRect/>
          </a:stretch>
        </p:blipFill>
        <p:spPr>
          <a:xfrm>
            <a:off x="6246962" y="1524782"/>
            <a:ext cx="5945038" cy="2600737"/>
          </a:xfrm>
          <a:prstGeom prst="rect">
            <a:avLst/>
          </a:prstGeom>
        </p:spPr>
      </p:pic>
      <p:pic>
        <p:nvPicPr>
          <p:cNvPr id="7" name="Picture 6" descr="A white background with black text and numbers&#10;&#10;Description automatically generated">
            <a:extLst>
              <a:ext uri="{FF2B5EF4-FFF2-40B4-BE49-F238E27FC236}">
                <a16:creationId xmlns:a16="http://schemas.microsoft.com/office/drawing/2014/main" id="{B49FCABA-842F-E3E2-50DD-ED1C11D806BE}"/>
              </a:ext>
            </a:extLst>
          </p:cNvPr>
          <p:cNvPicPr>
            <a:picLocks noChangeAspect="1"/>
          </p:cNvPicPr>
          <p:nvPr/>
        </p:nvPicPr>
        <p:blipFill>
          <a:blip r:embed="rId3"/>
          <a:stretch>
            <a:fillRect/>
          </a:stretch>
        </p:blipFill>
        <p:spPr>
          <a:xfrm>
            <a:off x="5915385" y="4563552"/>
            <a:ext cx="6220005" cy="1325234"/>
          </a:xfrm>
          <a:prstGeom prst="rect">
            <a:avLst/>
          </a:prstGeom>
        </p:spPr>
      </p:pic>
    </p:spTree>
    <p:extLst>
      <p:ext uri="{BB962C8B-B14F-4D97-AF65-F5344CB8AC3E}">
        <p14:creationId xmlns:p14="http://schemas.microsoft.com/office/powerpoint/2010/main" val="38475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0417-6A04-4EC3-CFC5-10107C2267A8}"/>
              </a:ext>
            </a:extLst>
          </p:cNvPr>
          <p:cNvSpPr>
            <a:spLocks noGrp="1"/>
          </p:cNvSpPr>
          <p:nvPr>
            <p:ph type="title"/>
          </p:nvPr>
        </p:nvSpPr>
        <p:spPr/>
        <p:txBody>
          <a:bodyPr/>
          <a:lstStyle/>
          <a:p>
            <a:r>
              <a:rPr lang="en-US" dirty="0"/>
              <a:t>Some tricks: backtranslation</a:t>
            </a:r>
          </a:p>
        </p:txBody>
      </p:sp>
      <p:sp>
        <p:nvSpPr>
          <p:cNvPr id="3" name="Content Placeholder 2">
            <a:extLst>
              <a:ext uri="{FF2B5EF4-FFF2-40B4-BE49-F238E27FC236}">
                <a16:creationId xmlns:a16="http://schemas.microsoft.com/office/drawing/2014/main" id="{2E73E214-34B2-6C1E-0DB4-D7FEFAE27302}"/>
              </a:ext>
            </a:extLst>
          </p:cNvPr>
          <p:cNvSpPr>
            <a:spLocks noGrp="1"/>
          </p:cNvSpPr>
          <p:nvPr>
            <p:ph idx="1"/>
          </p:nvPr>
        </p:nvSpPr>
        <p:spPr>
          <a:xfrm>
            <a:off x="838200" y="1825625"/>
            <a:ext cx="10515600" cy="4665925"/>
          </a:xfrm>
        </p:spPr>
        <p:txBody>
          <a:bodyPr vert="horz" lIns="91440" tIns="45720" rIns="91440" bIns="45720" rtlCol="0" anchor="t">
            <a:normAutofit fontScale="85000" lnSpcReduction="20000"/>
          </a:bodyPr>
          <a:lstStyle/>
          <a:p>
            <a:r>
              <a:rPr lang="en-US" dirty="0"/>
              <a:t>Parallel texts are hard to find</a:t>
            </a:r>
          </a:p>
          <a:p>
            <a:r>
              <a:rPr lang="en-US" dirty="0">
                <a:ea typeface="+mn-lt"/>
                <a:cs typeface="+mn-lt"/>
              </a:rPr>
              <a:t>Back-translation (BT) is a method to exploit monolingual data for high quality MT</a:t>
            </a:r>
          </a:p>
          <a:p>
            <a:r>
              <a:rPr lang="en-US" dirty="0"/>
              <a:t>BT assumes that there is abundant monolingual data in the target  language</a:t>
            </a:r>
          </a:p>
          <a:p>
            <a:r>
              <a:rPr lang="en-US" dirty="0"/>
              <a:t>Steps to improve Estonian-&gt;English MT system</a:t>
            </a:r>
          </a:p>
          <a:p>
            <a:pPr lvl="1">
              <a:buFont typeface="Courier New" panose="020B0604020202020204" pitchFamily="34" charset="0"/>
              <a:buChar char="o"/>
            </a:pPr>
            <a:r>
              <a:rPr lang="en-US" dirty="0"/>
              <a:t>Train initial MT model on existing parallel data, but in the opposite direction (i.e., </a:t>
            </a:r>
            <a:br>
              <a:rPr lang="en-US" dirty="0"/>
            </a:br>
            <a:r>
              <a:rPr lang="en-US" dirty="0"/>
              <a:t>English-&gt;Estonian)</a:t>
            </a:r>
          </a:p>
          <a:p>
            <a:pPr lvl="1">
              <a:buFont typeface="Courier New" panose="020B0604020202020204" pitchFamily="34" charset="0"/>
              <a:buChar char="o"/>
            </a:pPr>
            <a:r>
              <a:rPr lang="en-US" dirty="0"/>
              <a:t>Use it to generate more parallel data</a:t>
            </a:r>
          </a:p>
          <a:p>
            <a:pPr lvl="1">
              <a:buFont typeface="Courier New" panose="020B0604020202020204" pitchFamily="34" charset="0"/>
              <a:buChar char="o"/>
            </a:pPr>
            <a:r>
              <a:rPr lang="en-US" dirty="0"/>
              <a:t>Now train </a:t>
            </a:r>
            <a:r>
              <a:rPr lang="en-US" dirty="0">
                <a:ea typeface="+mn-lt"/>
                <a:cs typeface="+mn-lt"/>
              </a:rPr>
              <a:t>Estonian-&gt;English on original + synthetic data</a:t>
            </a:r>
          </a:p>
          <a:p>
            <a:pPr lvl="1">
              <a:buFont typeface="Courier New" panose="020B0604020202020204" pitchFamily="34" charset="0"/>
              <a:buChar char="o"/>
            </a:pPr>
            <a:r>
              <a:rPr lang="en-US" dirty="0"/>
              <a:t>This can be repeated several times</a:t>
            </a:r>
          </a:p>
          <a:p>
            <a:r>
              <a:rPr lang="en-US" dirty="0"/>
              <a:t>Uses the fact that we target side data is more important for translation quality, and therefore uses authentic data for target size</a:t>
            </a:r>
          </a:p>
          <a:p>
            <a:r>
              <a:rPr lang="en-US" dirty="0">
                <a:ea typeface="+mn-lt"/>
                <a:cs typeface="+mn-lt"/>
              </a:rPr>
              <a:t>The synthetic source side (created by MT) might be flawed, ungrammatical to some extent, but hopefully close to human language</a:t>
            </a:r>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2393573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Spoken language translation</vt:lpstr>
      <vt:lpstr>Use cases</vt:lpstr>
      <vt:lpstr>Text-to-text translation: history </vt:lpstr>
      <vt:lpstr>Text-to-text translation: statistical model</vt:lpstr>
      <vt:lpstr>Neural machine translation (NMT)</vt:lpstr>
      <vt:lpstr>Seq-to-seq with attention</vt:lpstr>
      <vt:lpstr>Transformer</vt:lpstr>
      <vt:lpstr>Some tricks: pretraining</vt:lpstr>
      <vt:lpstr>Some tricks: backtranslation</vt:lpstr>
      <vt:lpstr>Multilingual MT</vt:lpstr>
      <vt:lpstr>Evaluation</vt:lpstr>
      <vt:lpstr>Some problem with manual annotation</vt:lpstr>
      <vt:lpstr>Manual relative ranking: example</vt:lpstr>
      <vt:lpstr>Quiz-based evaluation</vt:lpstr>
      <vt:lpstr>Automatic evaluation: BLEU</vt:lpstr>
      <vt:lpstr>BLEU properties</vt:lpstr>
      <vt:lpstr>Automatic evaluation: BLEURT</vt:lpstr>
      <vt:lpstr>BLUERT: performance</vt:lpstr>
      <vt:lpstr>Speech translation: cascade</vt:lpstr>
      <vt:lpstr>End-to-end Speech translation: challenges</vt:lpstr>
      <vt:lpstr>Using synthetic data</vt:lpstr>
      <vt:lpstr>Pretraining and sharing parts of E2E model</vt:lpstr>
      <vt:lpstr>Multi-task learning: one-to-many</vt:lpstr>
      <vt:lpstr>Multi-task learning: many-to-one</vt:lpstr>
      <vt:lpstr>Multitask learning: triangle</vt:lpstr>
      <vt:lpstr>Multi-task learning: single encoder&amp;decoder</vt:lpstr>
      <vt:lpstr>Pretraining: using unlabelled data</vt:lpstr>
      <vt:lpstr>Seamless4MT: more details</vt:lpstr>
      <vt:lpstr>Seamless4MT: speech and text data mining</vt:lpstr>
      <vt:lpstr>Some recent results on Estonian speech translation to English &amp; Russian</vt:lpstr>
      <vt:lpstr>Demo</vt:lpstr>
      <vt:lpstr>Demo</vt:lpstr>
      <vt:lpstr>Future: Speech + LLMs</vt:lpstr>
      <vt:lpstr>Speech features to LLM</vt:lpstr>
      <vt:lpstr>Slam-ASR: </vt:lpstr>
      <vt:lpstr>Slam-ASR: results</vt:lpstr>
      <vt:lpstr>Qwen2-Audio: chat using audio</vt:lpstr>
      <vt:lpstr>Qwen2-Audio, cont.</vt:lpstr>
      <vt:lpstr>Qwen2-Audio, cont.</vt:lpstr>
      <vt:lpstr>Qwen2-Audio, cont.</vt:lpstr>
      <vt:lpstr>Qwen2-Audio, cont.</vt:lpstr>
      <vt:lpstr>Demo: Estonian-to-English (almost) synchronous speech translation</vt:lpstr>
      <vt:lpstr>Est2Eng architecture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1401</cp:revision>
  <dcterms:created xsi:type="dcterms:W3CDTF">2024-04-30T12:18:11Z</dcterms:created>
  <dcterms:modified xsi:type="dcterms:W3CDTF">2026-05-05T20:15:45Z</dcterms:modified>
</cp:coreProperties>
</file>