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5" r:id="rId11"/>
    <p:sldId id="29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6" r:id="rId20"/>
    <p:sldId id="288" r:id="rId21"/>
    <p:sldId id="287" r:id="rId22"/>
    <p:sldId id="272" r:id="rId23"/>
    <p:sldId id="273" r:id="rId24"/>
    <p:sldId id="291" r:id="rId25"/>
    <p:sldId id="29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92" r:id="rId34"/>
    <p:sldId id="281" r:id="rId35"/>
    <p:sldId id="282" r:id="rId36"/>
    <p:sldId id="283" r:id="rId37"/>
    <p:sldId id="284" r:id="rId38"/>
    <p:sldId id="285" r:id="rId39"/>
    <p:sldId id="290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07D30-C145-3F1D-81CC-C02BF98AFCC4}" v="10" dt="2026-04-15T13:52:34.055"/>
    <p1510:client id="{FF256034-F398-2D72-B759-F7808D4F690F}" v="5" dt="2026-04-15T14:07:12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el Alumäe" userId="S::tanel.alumae@taltech.ee::b67168e4-7b26-46a5-84ec-523df7d6a6f1" providerId="AD" clId="Web-{FF256034-F398-2D72-B759-F7808D4F690F}"/>
    <pc:docChg chg="modSld">
      <pc:chgData name="Tanel Alumäe" userId="S::tanel.alumae@taltech.ee::b67168e4-7b26-46a5-84ec-523df7d6a6f1" providerId="AD" clId="Web-{FF256034-F398-2D72-B759-F7808D4F690F}" dt="2026-04-15T14:07:12.289" v="4" actId="1076"/>
      <pc:docMkLst>
        <pc:docMk/>
      </pc:docMkLst>
      <pc:sldChg chg="addSp delSp modSp addAnim delAnim">
        <pc:chgData name="Tanel Alumäe" userId="S::tanel.alumae@taltech.ee::b67168e4-7b26-46a5-84ec-523df7d6a6f1" providerId="AD" clId="Web-{FF256034-F398-2D72-B759-F7808D4F690F}" dt="2026-04-15T14:07:12.289" v="4" actId="1076"/>
        <pc:sldMkLst>
          <pc:docMk/>
          <pc:sldMk cId="3455877659" sldId="285"/>
        </pc:sldMkLst>
        <pc:picChg chg="add mod">
          <ac:chgData name="Tanel Alumäe" userId="S::tanel.alumae@taltech.ee::b67168e4-7b26-46a5-84ec-523df7d6a6f1" providerId="AD" clId="Web-{FF256034-F398-2D72-B759-F7808D4F690F}" dt="2026-04-15T14:07:12.289" v="4" actId="1076"/>
          <ac:picMkLst>
            <pc:docMk/>
            <pc:sldMk cId="3455877659" sldId="285"/>
            <ac:picMk id="3" creationId="{A69B0AD6-DACC-8D5B-74EA-DD13F8E34177}"/>
          </ac:picMkLst>
        </pc:picChg>
        <pc:picChg chg="del">
          <ac:chgData name="Tanel Alumäe" userId="S::tanel.alumae@taltech.ee::b67168e4-7b26-46a5-84ec-523df7d6a6f1" providerId="AD" clId="Web-{FF256034-F398-2D72-B759-F7808D4F690F}" dt="2026-04-15T14:05:21.738" v="0"/>
          <ac:picMkLst>
            <pc:docMk/>
            <pc:sldMk cId="3455877659" sldId="285"/>
            <ac:picMk id="4" creationId="{EDD4B02E-F256-9965-91F6-7A32521D01B6}"/>
          </ac:picMkLst>
        </pc:picChg>
      </pc:sldChg>
    </pc:docChg>
  </pc:docChgLst>
  <pc:docChgLst>
    <pc:chgData name="Tanel Alumäe" userId="S::tanel.alumae@taltech.ee::b67168e4-7b26-46a5-84ec-523df7d6a6f1" providerId="AD" clId="Web-{96D07D30-C145-3F1D-81CC-C02BF98AFCC4}"/>
    <pc:docChg chg="modSld">
      <pc:chgData name="Tanel Alumäe" userId="S::tanel.alumae@taltech.ee::b67168e4-7b26-46a5-84ec-523df7d6a6f1" providerId="AD" clId="Web-{96D07D30-C145-3F1D-81CC-C02BF98AFCC4}" dt="2026-04-15T13:52:34.055" v="5" actId="20577"/>
      <pc:docMkLst>
        <pc:docMk/>
      </pc:docMkLst>
      <pc:sldChg chg="modSp">
        <pc:chgData name="Tanel Alumäe" userId="S::tanel.alumae@taltech.ee::b67168e4-7b26-46a5-84ec-523df7d6a6f1" providerId="AD" clId="Web-{96D07D30-C145-3F1D-81CC-C02BF98AFCC4}" dt="2026-04-15T13:52:34.055" v="5" actId="20577"/>
        <pc:sldMkLst>
          <pc:docMk/>
          <pc:sldMk cId="3215898934" sldId="283"/>
        </pc:sldMkLst>
        <pc:spChg chg="mod">
          <ac:chgData name="Tanel Alumäe" userId="S::tanel.alumae@taltech.ee::b67168e4-7b26-46a5-84ec-523df7d6a6f1" providerId="AD" clId="Web-{96D07D30-C145-3F1D-81CC-C02BF98AFCC4}" dt="2026-04-15T13:52:34.055" v="5" actId="20577"/>
          <ac:spMkLst>
            <pc:docMk/>
            <pc:sldMk cId="3215898934" sldId="283"/>
            <ac:spMk id="3" creationId="{5183A3E0-984B-64B3-2DAC-37FCC6C86F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47292" y="404640"/>
            <a:ext cx="10496661" cy="10885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t-EE" sz="2703" b="0" strike="noStrike" spc="-1">
              <a:solidFill>
                <a:srgbClr val="333333"/>
              </a:solidFill>
              <a:latin typeface="DejaVu San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47292" y="1670158"/>
            <a:ext cx="10496661" cy="192685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t-EE" sz="2903" b="0" strike="noStrike" spc="-1">
              <a:solidFill>
                <a:srgbClr val="666666"/>
              </a:solidFill>
              <a:latin typeface="DejaVu San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47292" y="3780554"/>
            <a:ext cx="10496661" cy="192685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t-EE" sz="2903" b="0" strike="noStrike" spc="-1">
              <a:solidFill>
                <a:srgbClr val="666666"/>
              </a:solidFill>
              <a:latin typeface="DejaVu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960AB20-B8DC-49D3-9328-5596E5CF871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6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Foundation models in speech recognition</a:t>
            </a:r>
            <a:br>
              <a:rPr lang="en-US">
                <a:ea typeface="+mj-lt"/>
                <a:cs typeface="+mj-lt"/>
              </a:rPr>
            </a:br>
            <a:r>
              <a:rPr lang="en-US" sz="4000"/>
              <a:t>Part 1: Speech recognition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Tanel Alumäe</a:t>
            </a:r>
          </a:p>
          <a:p>
            <a:r>
              <a:rPr lang="en-US"/>
              <a:t>Laboratory of Language Technology</a:t>
            </a:r>
          </a:p>
          <a:p>
            <a:r>
              <a:rPr lang="en-US"/>
              <a:t>Tallinn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07BCC-2F00-2D56-C00A-AB931442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All signals can be decomposed into sinusoids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A0F1AF-46B8-C850-572C-A03CF5DC0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704" y="1825625"/>
            <a:ext cx="7902591" cy="4351338"/>
          </a:xfrm>
        </p:spPr>
      </p:pic>
    </p:spTree>
    <p:extLst>
      <p:ext uri="{BB962C8B-B14F-4D97-AF65-F5344CB8AC3E}">
        <p14:creationId xmlns:p14="http://schemas.microsoft.com/office/powerpoint/2010/main" val="65553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2FB3-FE33-9354-C6FD-0189237C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DFT,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34FC8-F5E4-E656-E8A4-B26DBE82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03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 frequency-domain representation of a signal is a convenient way of showing the oscillation rate associated with a signal</a:t>
            </a:r>
            <a:endParaRPr lang="en-US" dirty="0"/>
          </a:p>
        </p:txBody>
      </p:sp>
      <p:pic>
        <p:nvPicPr>
          <p:cNvPr id="4" name="Picture 3" descr="A diagram of a sound wave&#10;&#10;Description automatically generated">
            <a:extLst>
              <a:ext uri="{FF2B5EF4-FFF2-40B4-BE49-F238E27FC236}">
                <a16:creationId xmlns:a16="http://schemas.microsoft.com/office/drawing/2014/main" id="{83FCB9C7-BE0E-E705-6934-44DB0F1A1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8" y="3619500"/>
            <a:ext cx="71913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E5C9-6071-E312-0F62-9BB78B4F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DFT spectrum</a:t>
            </a:r>
          </a:p>
        </p:txBody>
      </p:sp>
      <p:pic>
        <p:nvPicPr>
          <p:cNvPr id="10" name="Content Placeholder 9" descr="A diagram of a person&amp;#39;s body&#10;&#10;Description automatically generated">
            <a:extLst>
              <a:ext uri="{FF2B5EF4-FFF2-40B4-BE49-F238E27FC236}">
                <a16:creationId xmlns:a16="http://schemas.microsoft.com/office/drawing/2014/main" id="{D611AE58-DE5E-30C8-025D-EA3D5E254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218" y="1711325"/>
            <a:ext cx="4990140" cy="4684713"/>
          </a:xfrm>
        </p:spPr>
      </p:pic>
    </p:spTree>
    <p:extLst>
      <p:ext uri="{BB962C8B-B14F-4D97-AF65-F5344CB8AC3E}">
        <p14:creationId xmlns:p14="http://schemas.microsoft.com/office/powerpoint/2010/main" val="162007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F3C5-C4C6-4B20-065A-6663BCBE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Short-time spectral analysis </a:t>
            </a:r>
            <a:endParaRPr lang="en-US"/>
          </a:p>
        </p:txBody>
      </p:sp>
      <p:pic>
        <p:nvPicPr>
          <p:cNvPr id="4" name="Content Placeholder 3" descr="A diagram of a sound wave&#10;&#10;Description automatically generated">
            <a:extLst>
              <a:ext uri="{FF2B5EF4-FFF2-40B4-BE49-F238E27FC236}">
                <a16:creationId xmlns:a16="http://schemas.microsoft.com/office/drawing/2014/main" id="{5DE1AEFE-8AB4-DBE9-9F22-EB941D84C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845" y="1825625"/>
            <a:ext cx="6896309" cy="4351338"/>
          </a:xfrm>
        </p:spPr>
      </p:pic>
    </p:spTree>
    <p:extLst>
      <p:ext uri="{BB962C8B-B14F-4D97-AF65-F5344CB8AC3E}">
        <p14:creationId xmlns:p14="http://schemas.microsoft.com/office/powerpoint/2010/main" val="295130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B5E1-12FE-CE26-FF78-3630958F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E60A-4F05-82EF-3C99-C8E86A780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113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ea typeface="+mn-lt"/>
                <a:cs typeface="+mn-lt"/>
              </a:rPr>
              <a:t>If we turn the spectrogram 90 degrees up,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represent the values using grayscale,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and concatenate the spectrums of all frames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Then we will get a spectrogram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There are people (phoneticians) who can „read” the spectrogram, i.e., roughly understand what was said </a:t>
            </a:r>
            <a:endParaRPr lang="en-US"/>
          </a:p>
          <a:p>
            <a:endParaRPr lang="en-US"/>
          </a:p>
        </p:txBody>
      </p:sp>
      <p:pic>
        <p:nvPicPr>
          <p:cNvPr id="4" name="Picture 3" descr="A close-up of a scan&#10;&#10;Description automatically generated">
            <a:extLst>
              <a:ext uri="{FF2B5EF4-FFF2-40B4-BE49-F238E27FC236}">
                <a16:creationId xmlns:a16="http://schemas.microsoft.com/office/drawing/2014/main" id="{26C58D92-82CD-F704-B541-18ABD9907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275" y="4079875"/>
            <a:ext cx="3419475" cy="2562225"/>
          </a:xfrm>
          <a:prstGeom prst="rect">
            <a:avLst/>
          </a:prstGeom>
        </p:spPr>
      </p:pic>
      <p:pic>
        <p:nvPicPr>
          <p:cNvPr id="5" name="Picture 4" descr="A graph showing a sound wave&#10;&#10;Description automatically generated">
            <a:extLst>
              <a:ext uri="{FF2B5EF4-FFF2-40B4-BE49-F238E27FC236}">
                <a16:creationId xmlns:a16="http://schemas.microsoft.com/office/drawing/2014/main" id="{80E7E8A2-32E6-1600-72C5-075FEDB27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4038600"/>
            <a:ext cx="3457575" cy="260032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771FC44-5245-C57A-1933-F95E1274D496}"/>
              </a:ext>
            </a:extLst>
          </p:cNvPr>
          <p:cNvSpPr/>
          <p:nvPr/>
        </p:nvSpPr>
        <p:spPr>
          <a:xfrm>
            <a:off x="5139905" y="4837981"/>
            <a:ext cx="1250830" cy="6397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4C5F1-3003-B93B-EB63-3E5728E4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4000"/>
              <a:t>Filterbanks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B85B2-E7AF-10DF-4725-144658BB8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ea typeface="+mn-lt"/>
                <a:cs typeface="+mn-lt"/>
              </a:rPr>
              <a:t>Human hearing is less sensitive to higher frequencies — thus human perception of frequency is nonlinear 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Also, spectrogram contains still too much information 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That’s why </a:t>
            </a:r>
            <a:r>
              <a:rPr lang="en-US" sz="1700" err="1">
                <a:ea typeface="+mn-lt"/>
                <a:cs typeface="+mn-lt"/>
              </a:rPr>
              <a:t>mel</a:t>
            </a:r>
            <a:r>
              <a:rPr lang="en-US" sz="1700">
                <a:ea typeface="+mn-lt"/>
                <a:cs typeface="+mn-lt"/>
              </a:rPr>
              <a:t>-scale </a:t>
            </a:r>
            <a:r>
              <a:rPr lang="en-US" sz="1700" err="1">
                <a:ea typeface="+mn-lt"/>
                <a:cs typeface="+mn-lt"/>
              </a:rPr>
              <a:t>filterbanks</a:t>
            </a:r>
            <a:r>
              <a:rPr lang="en-US" sz="1700">
                <a:ea typeface="+mn-lt"/>
                <a:cs typeface="+mn-lt"/>
              </a:rPr>
              <a:t> are used to discretize the </a:t>
            </a:r>
            <a:r>
              <a:rPr lang="en-US" sz="1700" err="1">
                <a:ea typeface="+mn-lt"/>
                <a:cs typeface="+mn-lt"/>
              </a:rPr>
              <a:t>spectorgram</a:t>
            </a:r>
            <a:r>
              <a:rPr lang="en-US" sz="1700">
                <a:ea typeface="+mn-lt"/>
                <a:cs typeface="+mn-lt"/>
              </a:rPr>
              <a:t> 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Mel-scale: use narrower bands in lower frequencies and wider bands in upper frequencies 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Each filter collects energy from a number of frequency bands in the DFT </a:t>
            </a:r>
            <a:endParaRPr lang="en-US" sz="1700"/>
          </a:p>
          <a:p>
            <a:endParaRPr lang="en-US" sz="1700"/>
          </a:p>
        </p:txBody>
      </p:sp>
      <p:pic>
        <p:nvPicPr>
          <p:cNvPr id="4" name="Picture 3" descr="A diagram of a power spectrum&#10;&#10;Description automatically generated">
            <a:extLst>
              <a:ext uri="{FF2B5EF4-FFF2-40B4-BE49-F238E27FC236}">
                <a16:creationId xmlns:a16="http://schemas.microsoft.com/office/drawing/2014/main" id="{3097681E-F95C-6704-0868-604E14031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24" y="1658921"/>
            <a:ext cx="5365375" cy="33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15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266-3DA5-F282-F607-0E834335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Log Mel Power Spectrum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D4BD2-6423-4FF6-03DC-8BD7E619B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129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>
                <a:ea typeface="+mn-lt"/>
                <a:cs typeface="+mn-lt"/>
              </a:rPr>
              <a:t>Compute the log magnitude squared of each </a:t>
            </a:r>
            <a:r>
              <a:rPr lang="en-US" err="1">
                <a:ea typeface="+mn-lt"/>
                <a:cs typeface="+mn-lt"/>
              </a:rPr>
              <a:t>mel</a:t>
            </a:r>
            <a:r>
              <a:rPr lang="en-US">
                <a:ea typeface="+mn-lt"/>
                <a:cs typeface="+mn-lt"/>
              </a:rPr>
              <a:t>-filter bank output: </a:t>
            </a:r>
            <a:r>
              <a:rPr lang="en-US" i="1">
                <a:ea typeface="+mn-lt"/>
                <a:cs typeface="+mn-lt"/>
              </a:rPr>
              <a:t>log |Y [m]|</a:t>
            </a:r>
            <a:r>
              <a:rPr lang="en-US" i="1" baseline="30000">
                <a:ea typeface="+mn-lt"/>
                <a:cs typeface="+mn-lt"/>
              </a:rPr>
              <a:t>2</a:t>
            </a:r>
            <a:r>
              <a:rPr lang="en-US" i="1">
                <a:ea typeface="+mn-lt"/>
                <a:cs typeface="+mn-lt"/>
              </a:rPr>
              <a:t> </a:t>
            </a:r>
            <a:endParaRPr lang="en-US" i="1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Taking the log compresses the dynamic range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Human sensitivity to signal energy is logarithmic — i.e. humans are less sensitive to small changes in energy at high energy than small changes at low energy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Log makes features less variable to acoustic coupling variations </a:t>
            </a:r>
            <a:endParaRPr lang="en-US"/>
          </a:p>
        </p:txBody>
      </p:sp>
      <p:pic>
        <p:nvPicPr>
          <p:cNvPr id="4" name="Picture 3" descr="A close-up of a medical scan&#10;&#10;Description automatically generated">
            <a:extLst>
              <a:ext uri="{FF2B5EF4-FFF2-40B4-BE49-F238E27FC236}">
                <a16:creationId xmlns:a16="http://schemas.microsoft.com/office/drawing/2014/main" id="{8BD835E3-F6D8-045B-FCDC-EF008DB1F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316413"/>
            <a:ext cx="2686050" cy="2009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2CFAA3-1B4D-EC66-D85D-094D6CD4C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713" y="4254500"/>
            <a:ext cx="2847975" cy="2133600"/>
          </a:xfrm>
          <a:prstGeom prst="rect">
            <a:avLst/>
          </a:prstGeom>
        </p:spPr>
      </p:pic>
      <p:pic>
        <p:nvPicPr>
          <p:cNvPr id="6" name="Picture 5" descr="A close-up of a blurry image&#10;&#10;Description automatically generated">
            <a:extLst>
              <a:ext uri="{FF2B5EF4-FFF2-40B4-BE49-F238E27FC236}">
                <a16:creationId xmlns:a16="http://schemas.microsoft.com/office/drawing/2014/main" id="{431A6027-D450-B4C7-6877-E162FE899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475" y="4297363"/>
            <a:ext cx="2724150" cy="204787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4D6A453-D877-06C3-E2BC-D8F4946C4FCD}"/>
              </a:ext>
            </a:extLst>
          </p:cNvPr>
          <p:cNvSpPr/>
          <p:nvPr/>
        </p:nvSpPr>
        <p:spPr>
          <a:xfrm>
            <a:off x="3385867" y="5132716"/>
            <a:ext cx="567905" cy="3738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BBD45A4-2A28-EF99-16D3-7436A4606093}"/>
              </a:ext>
            </a:extLst>
          </p:cNvPr>
          <p:cNvSpPr/>
          <p:nvPr/>
        </p:nvSpPr>
        <p:spPr>
          <a:xfrm>
            <a:off x="7483415" y="5118339"/>
            <a:ext cx="596660" cy="762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7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3347B-A3A9-5E23-00B3-7313A280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Resulting features 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0BC10-45FE-7807-8FC9-65CC4C803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80918"/>
            <a:ext cx="5981278" cy="42811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 err="1">
                <a:ea typeface="+mn-lt"/>
                <a:cs typeface="+mn-lt"/>
              </a:rPr>
              <a:t>Filterbank</a:t>
            </a:r>
            <a:r>
              <a:rPr lang="en-US" sz="1800" dirty="0">
                <a:ea typeface="+mn-lt"/>
                <a:cs typeface="+mn-lt"/>
              </a:rPr>
              <a:t> features </a:t>
            </a:r>
            <a:endParaRPr lang="en-US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ea typeface="+mn-lt"/>
                <a:cs typeface="+mn-lt"/>
              </a:rPr>
              <a:t>Short-time DFT analysis </a:t>
            </a:r>
            <a:endParaRPr lang="en-US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ea typeface="+mn-lt"/>
                <a:cs typeface="+mn-lt"/>
              </a:rPr>
              <a:t>Mel-filter bank </a:t>
            </a:r>
            <a:endParaRPr lang="en-US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ea typeface="+mn-lt"/>
                <a:cs typeface="+mn-lt"/>
              </a:rPr>
              <a:t>Log magnitude squared </a:t>
            </a:r>
            <a:endParaRPr lang="en-US" sz="1800"/>
          </a:p>
          <a:p>
            <a:r>
              <a:rPr lang="en-US" sz="1800" dirty="0">
                <a:ea typeface="+mn-lt"/>
                <a:cs typeface="+mn-lt"/>
              </a:rPr>
              <a:t>Widely used for all kind of speech processing tasks </a:t>
            </a:r>
            <a:endParaRPr lang="en-US" sz="1800"/>
          </a:p>
          <a:p>
            <a:r>
              <a:rPr lang="en-US" sz="1800" dirty="0">
                <a:ea typeface="+mn-lt"/>
                <a:cs typeface="+mn-lt"/>
              </a:rPr>
              <a:t>Result: a speech signal (e.g., for an utterance) is transformed into a </a:t>
            </a:r>
            <a:r>
              <a:rPr lang="en-US" sz="1800" b="1" dirty="0">
                <a:ea typeface="+mn-lt"/>
                <a:cs typeface="+mn-lt"/>
              </a:rPr>
              <a:t>sequence of fixed dimensional feature vectors </a:t>
            </a:r>
            <a:endParaRPr lang="en-US" sz="1800" b="1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ea typeface="+mn-lt"/>
                <a:cs typeface="+mn-lt"/>
              </a:rPr>
              <a:t>The length of the sequence varies (based on the length of the input utterance) </a:t>
            </a:r>
            <a:endParaRPr lang="en-US" sz="1800"/>
          </a:p>
          <a:p>
            <a:r>
              <a:rPr lang="en-US" sz="1800" dirty="0">
                <a:ea typeface="+mn-lt"/>
                <a:cs typeface="+mn-lt"/>
              </a:rPr>
              <a:t>This representation is </a:t>
            </a:r>
            <a:r>
              <a:rPr lang="en-US" sz="1800" b="1" dirty="0">
                <a:ea typeface="+mn-lt"/>
                <a:cs typeface="+mn-lt"/>
              </a:rPr>
              <a:t>similar to document representation using word embeddings</a:t>
            </a:r>
            <a:r>
              <a:rPr lang="en-US" sz="1800" dirty="0">
                <a:ea typeface="+mn-lt"/>
                <a:cs typeface="+mn-lt"/>
              </a:rPr>
              <a:t>! </a:t>
            </a:r>
            <a:endParaRPr lang="en-US" sz="1800"/>
          </a:p>
          <a:p>
            <a:r>
              <a:rPr lang="en-US" sz="1800" dirty="0">
                <a:ea typeface="+mn-lt"/>
                <a:cs typeface="+mn-lt"/>
              </a:rPr>
              <a:t>Many familiar models (convolutional neural nets, LSTMs, transformers) can be also applied for speech! </a:t>
            </a:r>
            <a:endParaRPr lang="en-US" sz="1800"/>
          </a:p>
        </p:txBody>
      </p:sp>
      <p:pic>
        <p:nvPicPr>
          <p:cNvPr id="4" name="Picture 3" descr="Word Embeddings">
            <a:extLst>
              <a:ext uri="{FF2B5EF4-FFF2-40B4-BE49-F238E27FC236}">
                <a16:creationId xmlns:a16="http://schemas.microsoft.com/office/drawing/2014/main" id="{749954BF-DCC2-7881-96BF-E0CE14678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724" y="3719650"/>
            <a:ext cx="4810874" cy="2337640"/>
          </a:xfrm>
          <a:prstGeom prst="rect">
            <a:avLst/>
          </a:prstGeom>
        </p:spPr>
      </p:pic>
      <p:pic>
        <p:nvPicPr>
          <p:cNvPr id="6" name="Picture 5" descr="A close-up of a blurry image&#10;&#10;Description automatically generated">
            <a:extLst>
              <a:ext uri="{FF2B5EF4-FFF2-40B4-BE49-F238E27FC236}">
                <a16:creationId xmlns:a16="http://schemas.microsoft.com/office/drawing/2014/main" id="{9B834005-56C1-2E0E-8572-203AF9C94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646" y="218303"/>
            <a:ext cx="4184820" cy="31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5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8041B-5AA1-E8BA-64B4-2F3353BD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Speech recognition: metrics 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ED5A-D583-FA2D-B4B5-19A12F83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ea typeface="+mn-lt"/>
                <a:cs typeface="+mn-lt"/>
              </a:rPr>
              <a:t>The most common quality metrics for speech recognition is word error rate (WER) 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Distinguishes between 3 types of errors: </a:t>
            </a:r>
            <a:endParaRPr lang="en-US" sz="17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>
                <a:ea typeface="+mn-lt"/>
                <a:cs typeface="+mn-lt"/>
              </a:rPr>
              <a:t>Insertion (I) </a:t>
            </a:r>
            <a:endParaRPr lang="en-US" sz="17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>
                <a:ea typeface="+mn-lt"/>
                <a:cs typeface="+mn-lt"/>
              </a:rPr>
              <a:t>Deletion (D) </a:t>
            </a:r>
            <a:endParaRPr lang="en-US" sz="17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>
                <a:ea typeface="+mn-lt"/>
                <a:cs typeface="+mn-lt"/>
              </a:rPr>
              <a:t>Substitution (S) 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To find the errors, reference and hypothesis texts are aligned, using a technique called dynamic programming </a:t>
            </a:r>
            <a:endParaRPr lang="en-US" sz="1700"/>
          </a:p>
          <a:p>
            <a:r>
              <a:rPr lang="en-US" sz="1700">
                <a:ea typeface="+mn-lt"/>
                <a:cs typeface="+mn-lt"/>
              </a:rPr>
              <a:t>WER=(S+D+I)/N , where N is the number of words in the reference </a:t>
            </a:r>
            <a:endParaRPr lang="en-US" sz="1700"/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79882FF4-1D56-18DA-B15C-5B66DED5C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24" y="1793055"/>
            <a:ext cx="5365375" cy="30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0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8F2C-CAC2-DE17-81C2-2C71AD9C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background: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5D55E-D75E-3826-3984-F15A6445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815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Transformer is a neural network architecture for processing sequences of vectors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Each input vector is transformed to an output vector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For transforming an input vector, information about all other vectors in the sequence can be used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This is done using several layers of self-attention layers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Transformer is trained to perform the most optimal transformation with regard to the task and training </a:t>
            </a:r>
            <a:r>
              <a:rPr lang="en-US" dirty="0" err="1"/>
              <a:t>adata</a:t>
            </a:r>
          </a:p>
        </p:txBody>
      </p:sp>
      <p:pic>
        <p:nvPicPr>
          <p:cNvPr id="5" name="Picture 4" descr="Transformer-based Language Models | The Ezra Tech Blog">
            <a:extLst>
              <a:ext uri="{FF2B5EF4-FFF2-40B4-BE49-F238E27FC236}">
                <a16:creationId xmlns:a16="http://schemas.microsoft.com/office/drawing/2014/main" id="{2A3615C5-74BB-DE5E-8A6D-8B51BD6E4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150" y="1548962"/>
            <a:ext cx="3549649" cy="39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89B9-CF6E-8FA2-52AA-6D7014AD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speech recognition?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D0E5-017D-4AAC-E4D2-A21325BDD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6285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ea typeface="+mn-lt"/>
                <a:cs typeface="+mn-lt"/>
              </a:rPr>
              <a:t>Speech recognition is a technology that converts speech to text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It doesn’t handle anything else, like speech (text) understanding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Common misconception is that speech recognition = speech understanding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Applications: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Dictation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Transcribing meetings, lectures, videos, telephone calls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A component in human-computer interaction systems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+mn-lt"/>
                <a:cs typeface="+mn-lt"/>
              </a:rPr>
              <a:t>Google Assistant, Siri, </a:t>
            </a:r>
            <a:r>
              <a:rPr lang="en-US" err="1">
                <a:ea typeface="+mn-lt"/>
                <a:cs typeface="+mn-lt"/>
              </a:rPr>
              <a:t>etc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ea typeface="+mn-lt"/>
                <a:cs typeface="+mn-lt"/>
              </a:rPr>
              <a:t>Amazon Echo, Google Home, </a:t>
            </a:r>
            <a:r>
              <a:rPr lang="en-US" err="1">
                <a:ea typeface="+mn-lt"/>
                <a:cs typeface="+mn-lt"/>
              </a:rPr>
              <a:t>etc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 component in speech-to-speech translation systems</a:t>
            </a:r>
            <a:endParaRPr lang="en-US"/>
          </a:p>
        </p:txBody>
      </p:sp>
      <p:pic>
        <p:nvPicPr>
          <p:cNvPr id="4" name="Picture 3" descr="Not into Google or Alexa? Try these alternative voice assistants">
            <a:extLst>
              <a:ext uri="{FF2B5EF4-FFF2-40B4-BE49-F238E27FC236}">
                <a16:creationId xmlns:a16="http://schemas.microsoft.com/office/drawing/2014/main" id="{839186DA-640D-DB6D-FEC2-60A2EE4DB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00" y="17145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83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CDDA-FA74-A5E2-8F83-F3180CFD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Some background: </a:t>
            </a:r>
            <a:r>
              <a:rPr lang="en-US" dirty="0"/>
              <a:t>Three types of Transformers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6E1D3C-D2C9-BAA1-35E1-3291D769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1800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 dirty="0"/>
              <a:t>Encoder</a:t>
            </a:r>
            <a:r>
              <a:rPr lang="en-US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Whole sequence is processed at once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Tasks: word classification, text classification, extractive question answering</a:t>
            </a:r>
          </a:p>
          <a:p>
            <a:r>
              <a:rPr lang="en-US" b="1" dirty="0"/>
              <a:t>Decoder</a:t>
            </a:r>
            <a:r>
              <a:rPr lang="en-US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Only past words are used for processing the </a:t>
            </a:r>
            <a:r>
              <a:rPr lang="en-US" i="1" err="1"/>
              <a:t>i</a:t>
            </a:r>
            <a:r>
              <a:rPr lang="en-US" err="1"/>
              <a:t>th</a:t>
            </a:r>
            <a:r>
              <a:rPr lang="en-US" dirty="0"/>
              <a:t> word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Can be used for generating text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Tasks: generating text with large language models (LLMs)</a:t>
            </a:r>
          </a:p>
          <a:p>
            <a:r>
              <a:rPr lang="en-US" b="1" dirty="0"/>
              <a:t>Encoder-decoder</a:t>
            </a:r>
            <a:r>
              <a:rPr lang="en-US" dirty="0"/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Input sequence is processed "offline", and the output sequence is processed token-by-token, using decoder that looks at the encoder's output and the already generated output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Can be used for generating text (given the input)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Tasks: machine translation, speech recognition </a:t>
            </a:r>
            <a:endParaRPr lang="en-US" dirty="0"/>
          </a:p>
        </p:txBody>
      </p:sp>
      <p:pic>
        <p:nvPicPr>
          <p:cNvPr id="8" name="Picture 7" descr="What are the Different Types of Transformers in AI | by Devansh | Medium">
            <a:extLst>
              <a:ext uri="{FF2B5EF4-FFF2-40B4-BE49-F238E27FC236}">
                <a16:creationId xmlns:a16="http://schemas.microsoft.com/office/drawing/2014/main" id="{7990DD2F-49CF-DB02-A3E3-B3A18F5AC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1201327"/>
            <a:ext cx="3689350" cy="51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53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BC87-21CE-C13A-E325-2633302F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Some background: </a:t>
            </a:r>
            <a:r>
              <a:rPr lang="en-US" dirty="0"/>
              <a:t>Autoregressive decoder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D3487-95E8-A90D-4E2E-B670184E4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54425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Transformer decoder is a transformer that applies self-attention only to past vectors</a:t>
            </a:r>
          </a:p>
          <a:p>
            <a:r>
              <a:rPr lang="en-US" dirty="0"/>
              <a:t>Can be used for text generation ("autoregressive decoding"):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Output vectors from transformer are used for producing a probability distribution over all tokens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Highest probability token is </a:t>
            </a:r>
            <a:r>
              <a:rPr lang="en-US"/>
              <a:t>passed back to the input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Repeat</a:t>
            </a:r>
          </a:p>
          <a:p>
            <a:r>
              <a:rPr lang="en-US" dirty="0"/>
              <a:t>This architecture is used in almost all LLMs (ChatGPT, Gemini,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4" name="Picture 3" descr="Vinija's Notes • Token Sampling Methods">
            <a:extLst>
              <a:ext uri="{FF2B5EF4-FFF2-40B4-BE49-F238E27FC236}">
                <a16:creationId xmlns:a16="http://schemas.microsoft.com/office/drawing/2014/main" id="{BCCF58C5-2314-6F16-6C94-F937A5B6C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025" y="1961923"/>
            <a:ext cx="6359524" cy="39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68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37AE-EF88-55DB-2F7B-4AA36904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End-to-end speech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8BF94-B05E-70A8-3BDA-90CF5FD12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There are three dominant models for end-to-end speech recognition </a:t>
            </a:r>
            <a:endParaRPr lang="en-US" dirty="0"/>
          </a:p>
          <a:p>
            <a:pPr lvl="1">
              <a:buFont typeface="Courier New"/>
              <a:buChar char="o"/>
            </a:pPr>
            <a:r>
              <a:rPr lang="en-US" b="1" dirty="0">
                <a:ea typeface="+mn-lt"/>
                <a:cs typeface="+mn-lt"/>
              </a:rPr>
              <a:t>Encoder-decoder with attention</a:t>
            </a:r>
            <a:r>
              <a:rPr lang="en-US" dirty="0">
                <a:ea typeface="+mn-lt"/>
                <a:cs typeface="+mn-lt"/>
              </a:rPr>
              <a:t> – very similar to neural machine translation </a:t>
            </a:r>
            <a:endParaRPr lang="en-US"/>
          </a:p>
          <a:p>
            <a:pPr lvl="1">
              <a:buFont typeface="Courier New"/>
              <a:buChar char="o"/>
            </a:pPr>
            <a:r>
              <a:rPr lang="en-US" b="1" dirty="0">
                <a:ea typeface="+mn-lt"/>
                <a:cs typeface="+mn-lt"/>
              </a:rPr>
              <a:t>Connectionist temporal classification (CTC) </a:t>
            </a:r>
            <a:r>
              <a:rPr lang="en-US" dirty="0">
                <a:ea typeface="+mn-lt"/>
                <a:cs typeface="+mn-lt"/>
              </a:rPr>
              <a:t> -- similar to BERT-like model</a:t>
            </a:r>
            <a:endParaRPr lang="en-US"/>
          </a:p>
          <a:p>
            <a:pPr lvl="1">
              <a:buFont typeface="Courier New"/>
              <a:buChar char="o"/>
            </a:pPr>
            <a:r>
              <a:rPr lang="en-US" b="1">
                <a:ea typeface="+mn-lt"/>
                <a:cs typeface="+mn-lt"/>
              </a:rPr>
              <a:t>Neural transducer</a:t>
            </a:r>
            <a:r>
              <a:rPr lang="en-US">
                <a:ea typeface="+mn-lt"/>
                <a:cs typeface="+mn-lt"/>
              </a:rPr>
              <a:t> (also known as RNN-T)</a:t>
            </a:r>
          </a:p>
          <a:p>
            <a:r>
              <a:rPr lang="en-US" dirty="0"/>
              <a:t>Training data: speech utterances and their corresponding transcripts</a:t>
            </a:r>
          </a:p>
          <a:p>
            <a:pPr lvl="1">
              <a:buFont typeface="Courier New"/>
              <a:buChar char="o"/>
            </a:pPr>
            <a:r>
              <a:rPr lang="en-US" dirty="0"/>
              <a:t>Long speech recordings have to be split into shorter chunks for training (typically max 20-30 seconds in length)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0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75681-7956-FF7D-C801-A89C8C3E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Encoder-decoder for ASR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D7B6-0E03-332E-11EC-20D55ABC7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>
                <a:ea typeface="+mn-lt"/>
                <a:cs typeface="+mn-lt"/>
              </a:rPr>
              <a:t>This model transcribes speech utterances directly into output tokens</a:t>
            </a:r>
            <a:endParaRPr lang="en-US" sz="19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>
                <a:ea typeface="+mn-lt"/>
                <a:cs typeface="+mn-lt"/>
              </a:rPr>
              <a:t>Tokens: characters, words, or subword tokens</a:t>
            </a:r>
          </a:p>
          <a:p>
            <a:r>
              <a:rPr lang="en-US" sz="1900">
                <a:ea typeface="+mn-lt"/>
                <a:cs typeface="+mn-lt"/>
              </a:rPr>
              <a:t>Consists of two submodules: encoder and decoder </a:t>
            </a:r>
            <a:endParaRPr lang="en-US" sz="19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>
                <a:ea typeface="+mn-lt"/>
                <a:cs typeface="+mn-lt"/>
              </a:rPr>
              <a:t>The encoder encodes filterbank features  into high level features 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900"/>
              <a:t>Typically also downsamples  input features by a factor of 4, using convolutional layers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>
                <a:ea typeface="+mn-lt"/>
                <a:cs typeface="+mn-lt"/>
              </a:rPr>
              <a:t>The decoder is an attention-based token decoder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/>
              <a:t>Like LLM decoder, but also applies attention over encoder outputs</a:t>
            </a:r>
          </a:p>
          <a:p>
            <a:endParaRPr lang="en-US" sz="2300" dirty="0"/>
          </a:p>
          <a:p>
            <a:pPr lvl="1">
              <a:buFont typeface="Courier New" panose="020B0604020202020204" pitchFamily="34" charset="0"/>
              <a:buChar char="o"/>
            </a:pPr>
            <a:endParaRPr lang="en-US" sz="1900" dirty="0"/>
          </a:p>
        </p:txBody>
      </p:sp>
      <p:pic>
        <p:nvPicPr>
          <p:cNvPr id="4" name="Picture 3" descr="A diagram of a machine&#10;&#10;Description automatically generated">
            <a:extLst>
              <a:ext uri="{FF2B5EF4-FFF2-40B4-BE49-F238E27FC236}">
                <a16:creationId xmlns:a16="http://schemas.microsoft.com/office/drawing/2014/main" id="{8180984E-16FE-18A1-5DBB-C0F47E5E1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2" r="92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94779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E8A5-74C6-9EFE-B253-028344537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Attention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1A4F-90DD-E7CE-2B1C-31D54588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700" dirty="0">
                <a:ea typeface="+mn-lt"/>
                <a:cs typeface="+mn-lt"/>
              </a:rPr>
              <a:t>On the right: Alignments between character outputs and audio signal produced by the </a:t>
            </a:r>
            <a:r>
              <a:rPr lang="en-US" sz="1700">
                <a:ea typeface="+mn-lt"/>
                <a:cs typeface="+mn-lt"/>
              </a:rPr>
              <a:t>encoder</a:t>
            </a:r>
            <a:r>
              <a:rPr lang="en-US" sz="1700" dirty="0">
                <a:ea typeface="+mn-lt"/>
                <a:cs typeface="+mn-lt"/>
              </a:rPr>
              <a:t>-decoder model for the utterance “</a:t>
            </a:r>
            <a:r>
              <a:rPr lang="en-US" sz="1700" i="1" dirty="0">
                <a:ea typeface="+mn-lt"/>
                <a:cs typeface="+mn-lt"/>
              </a:rPr>
              <a:t>how much would a woodchuck chuck</a:t>
            </a:r>
            <a:r>
              <a:rPr lang="en-US" sz="1700" dirty="0">
                <a:ea typeface="+mn-lt"/>
                <a:cs typeface="+mn-lt"/>
              </a:rPr>
              <a:t>”.</a:t>
            </a:r>
            <a:endParaRPr lang="en-US" sz="1700" dirty="0"/>
          </a:p>
          <a:p>
            <a:r>
              <a:rPr lang="en-US" sz="1700" dirty="0">
                <a:ea typeface="+mn-lt"/>
                <a:cs typeface="+mn-lt"/>
              </a:rPr>
              <a:t>The  attention mechanism was able to identify the start position in the audio sequence for the first character correctly </a:t>
            </a:r>
            <a:endParaRPr lang="en-US" sz="1700" dirty="0"/>
          </a:p>
          <a:p>
            <a:r>
              <a:rPr lang="en-US" sz="1700" dirty="0">
                <a:ea typeface="+mn-lt"/>
                <a:cs typeface="+mn-lt"/>
              </a:rPr>
              <a:t>The alignment produced is generally monotonic</a:t>
            </a:r>
          </a:p>
          <a:p>
            <a:r>
              <a:rPr lang="en-US" sz="1700" b="1" dirty="0"/>
              <a:t>Can be used for producing word timestamps for recognized words</a:t>
            </a:r>
            <a:endParaRPr lang="en-US" sz="1700" b="1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A09F1ACF-5A86-4572-8745-53711FE45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758117"/>
            <a:ext cx="6389346" cy="53510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576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d Captioning Settings for Video Streaming | IBM Watson Media">
            <a:extLst>
              <a:ext uri="{FF2B5EF4-FFF2-40B4-BE49-F238E27FC236}">
                <a16:creationId xmlns:a16="http://schemas.microsoft.com/office/drawing/2014/main" id="{CBD3E436-FB74-2E31-26EE-F6F17EA33C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2" r="2362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25E18-24E7-7733-C233-9105FEDA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Other tasks than speech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6F02-715C-576B-3CB0-F4547A96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Encoder-decoder architecture can be without any changes be used for other speech processing tasks where the output is not a word-by-word transcription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/>
              <a:t>Close-captioning (transcription, but in edited form, without disfluencies, repetitions, with grammar fixed)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/>
              <a:t>Speech translation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/>
              <a:t>Speech summatrization</a:t>
            </a:r>
          </a:p>
        </p:txBody>
      </p:sp>
    </p:spTree>
    <p:extLst>
      <p:ext uri="{BB962C8B-B14F-4D97-AF65-F5344CB8AC3E}">
        <p14:creationId xmlns:p14="http://schemas.microsoft.com/office/powerpoint/2010/main" val="3155983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502D-04EC-562F-21B0-911D5CAD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Shallow fusion with a language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79E7B-78CE-09D5-7D0D-80B8B5B42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06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ea typeface="+mn-lt"/>
                <a:cs typeface="+mn-lt"/>
              </a:rPr>
              <a:t>The encoder-decoder model is trained using a limited amount of transcribed speech data </a:t>
            </a:r>
          </a:p>
          <a:p>
            <a:r>
              <a:rPr lang="en-US">
                <a:ea typeface="+mn-lt"/>
                <a:cs typeface="+mn-lt"/>
              </a:rPr>
              <a:t>But in addition, we have vast amounts of text-only data (newspapers, books, websites, Wikipedia).  How to make use of such text-only data (or even a pretrained LLM?)</a:t>
            </a:r>
            <a:endParaRPr lang="et-EE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Language model shallow fusion: during decoding, prefer token sequences that have a high language model probability: </a:t>
            </a:r>
            <a:br>
              <a:rPr lang="en-US">
                <a:ea typeface="+mn-lt"/>
                <a:cs typeface="+mn-lt"/>
              </a:rPr>
            </a:br>
            <a:br>
              <a:rPr lang="en-US">
                <a:ea typeface="+mn-lt"/>
                <a:cs typeface="+mn-lt"/>
              </a:rPr>
            </a:br>
            <a:br>
              <a:rPr lang="en-US">
                <a:ea typeface="+mn-lt"/>
                <a:cs typeface="+mn-lt"/>
              </a:rPr>
            </a:b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However, this is not a perfect solution, as we duplicate language model effects (decoder of the ASR model also learns its own internal language model)</a:t>
            </a:r>
          </a:p>
          <a:p>
            <a:endParaRPr lang="en-US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946CC-8F53-B0C5-01F6-BA5B4362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4335463"/>
            <a:ext cx="40195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2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BCD4E-D0ED-5B1C-5543-C1F89351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Connectionist Temporal Classification (CTC)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AD18A-FECF-2880-FD7F-765E3F44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145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Actually 1st fully end-to-end ASR architecture, from ~2015</a:t>
            </a:r>
          </a:p>
          <a:p>
            <a:r>
              <a:rPr lang="en-US" dirty="0">
                <a:ea typeface="+mn-lt"/>
                <a:cs typeface="+mn-lt"/>
              </a:rPr>
              <a:t>CTC allows to use a monolithic recurrent/transformer model, it doesn’t require separate encoder and decoder </a:t>
            </a:r>
            <a:endParaRPr lang="en-US" dirty="0"/>
          </a:p>
          <a:p>
            <a:r>
              <a:rPr lang="en-US" dirty="0"/>
              <a:t>For each timestep, the model outputs a probability distribution over all tokens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This is very similar to BERT-like models, used for e.g. named entity recognition</a:t>
            </a:r>
          </a:p>
          <a:p>
            <a:r>
              <a:rPr lang="en-US"/>
              <a:t>We can get the decoded output text by simply doing </a:t>
            </a:r>
            <a:r>
              <a:rPr lang="en-US" i="1"/>
              <a:t>argmax</a:t>
            </a:r>
            <a:r>
              <a:rPr lang="en-US"/>
              <a:t> over all tokens for each timestep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/>
              <a:t>Or can we?</a:t>
            </a:r>
          </a:p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110946-1464-52F5-FF13-9104BD0BC066}"/>
              </a:ext>
            </a:extLst>
          </p:cNvPr>
          <p:cNvGrpSpPr/>
          <p:nvPr/>
        </p:nvGrpSpPr>
        <p:grpSpPr>
          <a:xfrm>
            <a:off x="7327900" y="2279648"/>
            <a:ext cx="4298949" cy="3271180"/>
            <a:chOff x="7327900" y="2279648"/>
            <a:chExt cx="4298949" cy="3271180"/>
          </a:xfrm>
        </p:grpSpPr>
        <p:pic>
          <p:nvPicPr>
            <p:cNvPr id="4" name="Picture 3" descr="Building an end-to-end Speech Recognition model in PyTorch">
              <a:extLst>
                <a:ext uri="{FF2B5EF4-FFF2-40B4-BE49-F238E27FC236}">
                  <a16:creationId xmlns:a16="http://schemas.microsoft.com/office/drawing/2014/main" id="{EEC79552-5416-E7C5-3F61-465630AAD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7900" y="4291672"/>
              <a:ext cx="4298949" cy="125915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85F47B-0482-4C19-720D-9084A4639466}"/>
                </a:ext>
              </a:extLst>
            </p:cNvPr>
            <p:cNvSpPr/>
            <p:nvPr/>
          </p:nvSpPr>
          <p:spPr>
            <a:xfrm>
              <a:off x="7633282" y="2866238"/>
              <a:ext cx="3843148" cy="95075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Transformer encoder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4DA38E7-1169-B225-2A4F-5D8EE154C62F}"/>
                </a:ext>
              </a:extLst>
            </p:cNvPr>
            <p:cNvCxnSpPr/>
            <p:nvPr/>
          </p:nvCxnSpPr>
          <p:spPr>
            <a:xfrm flipH="1" flipV="1">
              <a:off x="7772400" y="382270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D4F5AF5-DD13-9ABD-624C-8EC9B2196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31150" y="382270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A72E08C-0B28-3C16-8481-1E6C91AEE0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89899" y="382270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625DB51-A402-CC68-463B-F1245E48C6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96200" y="227965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0772C43-16B9-CF26-9946-76B0C67B55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54949" y="2279649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DD446AF-319E-B718-3722-323282D59A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3698" y="2279648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571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A549-13BA-CB95-5346-1037E8BE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CTC: blank symbol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DDC01-95A4-D6D3-7153-59A9F8B1D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495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Problem: we do not have the ground truth label (token) for each timestep during training (like we have when we train word classification models)</a:t>
            </a:r>
          </a:p>
          <a:p>
            <a:r>
              <a:rPr lang="en-US"/>
              <a:t>Also, the number of output tokens is typically much smaller than the number of feature timesteps (100 features per second)</a:t>
            </a:r>
          </a:p>
          <a:p>
            <a:r>
              <a:rPr lang="en-US"/>
              <a:t>That's why CTC introduces the &lt;blank&gt; symbol, also sometimes called ε</a:t>
            </a:r>
            <a:r>
              <a:rPr lang="en-US">
                <a:ea typeface="+mn-lt"/>
                <a:cs typeface="+mn-lt"/>
              </a:rPr>
              <a:t> (epsilon)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When the model outputs &lt;blank&gt;, it means that there is no new token to output at this timestep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Actually, it's slightly more complicated</a:t>
            </a:r>
          </a:p>
          <a:p>
            <a:pPr marL="0" indent="0">
              <a:buNone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43CF38-596E-2703-E28D-2B4E476F8883}"/>
              </a:ext>
            </a:extLst>
          </p:cNvPr>
          <p:cNvGrpSpPr/>
          <p:nvPr/>
        </p:nvGrpSpPr>
        <p:grpSpPr>
          <a:xfrm>
            <a:off x="7600950" y="2057398"/>
            <a:ext cx="4298949" cy="3271180"/>
            <a:chOff x="7327900" y="2279648"/>
            <a:chExt cx="4298949" cy="3271180"/>
          </a:xfrm>
        </p:grpSpPr>
        <p:pic>
          <p:nvPicPr>
            <p:cNvPr id="5" name="Picture 4" descr="Building an end-to-end Speech Recognition model in PyTorch">
              <a:extLst>
                <a:ext uri="{FF2B5EF4-FFF2-40B4-BE49-F238E27FC236}">
                  <a16:creationId xmlns:a16="http://schemas.microsoft.com/office/drawing/2014/main" id="{351265C8-A50D-9A92-6E9F-EA07D6D67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7900" y="4291672"/>
              <a:ext cx="4298949" cy="12591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8B1A06-E83C-C7C6-80C0-25F59C903435}"/>
                </a:ext>
              </a:extLst>
            </p:cNvPr>
            <p:cNvSpPr/>
            <p:nvPr/>
          </p:nvSpPr>
          <p:spPr>
            <a:xfrm>
              <a:off x="7633282" y="2866238"/>
              <a:ext cx="3843148" cy="95075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Transformer encoder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045D6D-DBC9-65DD-1D2B-63BBC37EFE67}"/>
                </a:ext>
              </a:extLst>
            </p:cNvPr>
            <p:cNvCxnSpPr/>
            <p:nvPr/>
          </p:nvCxnSpPr>
          <p:spPr>
            <a:xfrm flipH="1" flipV="1">
              <a:off x="7772400" y="382270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361E4E5-5715-D25F-FDC9-95D893CEAA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31150" y="382270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21142B6-BD23-39F9-80E2-1DA7A0DDA2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89899" y="382270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4A2BA9-29BE-0E12-AC63-9F5E51B447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96200" y="2279650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F99A98A-C766-0BCD-D8EC-1823F54159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54949" y="2279649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6F7A843-7944-BD7F-9BE9-621AFD3489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3698" y="2279648"/>
              <a:ext cx="12700" cy="5016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4713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F9C8-D2C3-1923-5573-1B122DB5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Decoding with the CTC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0C7CC-2F3D-A9C9-443A-3BE7972B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71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CTC model outputs one token for each frame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During post-processing</a:t>
            </a:r>
          </a:p>
          <a:p>
            <a:pPr marL="914400" lvl="1" indent="-457200">
              <a:buAutoNum type="arabicPeriod"/>
            </a:pPr>
            <a:r>
              <a:rPr lang="en-US">
                <a:ea typeface="+mn-lt"/>
                <a:cs typeface="+mn-lt"/>
              </a:rPr>
              <a:t>Repeated characters are merged </a:t>
            </a:r>
          </a:p>
          <a:p>
            <a:pPr marL="914400" lvl="1" indent="-457200">
              <a:buAutoNum type="arabicPeriod"/>
            </a:pPr>
            <a:r>
              <a:rPr lang="en-US">
                <a:ea typeface="+mn-lt"/>
                <a:cs typeface="+mn-lt"/>
              </a:rPr>
              <a:t>Epsilons are deleted </a:t>
            </a:r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82A15E4-F97B-8FBE-5501-DB97B408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788" y="1712913"/>
            <a:ext cx="42386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4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3426-C460-7794-6187-7FEA1CEC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Why is speech recognition difficult?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6BE80-BFEE-138C-4B82-B21C9AC17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There are many different words (many are very similar), especially in morphologically complex languages (like Estonian)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i="1" err="1">
                <a:ea typeface="+mn-lt"/>
                <a:cs typeface="+mn-lt"/>
              </a:rPr>
              <a:t>kast</a:t>
            </a:r>
            <a:r>
              <a:rPr lang="en-US" i="1">
                <a:ea typeface="+mn-lt"/>
                <a:cs typeface="+mn-lt"/>
              </a:rPr>
              <a:t>, </a:t>
            </a:r>
            <a:r>
              <a:rPr lang="en-US" i="1" err="1">
                <a:ea typeface="+mn-lt"/>
                <a:cs typeface="+mn-lt"/>
              </a:rPr>
              <a:t>kass</a:t>
            </a:r>
            <a:r>
              <a:rPr lang="en-US" i="1">
                <a:ea typeface="+mn-lt"/>
                <a:cs typeface="+mn-lt"/>
              </a:rPr>
              <a:t>, </a:t>
            </a:r>
            <a:r>
              <a:rPr lang="en-US" i="1" err="1">
                <a:ea typeface="+mn-lt"/>
                <a:cs typeface="+mn-lt"/>
              </a:rPr>
              <a:t>kasti</a:t>
            </a:r>
            <a:r>
              <a:rPr lang="en-US" i="1">
                <a:ea typeface="+mn-lt"/>
                <a:cs typeface="+mn-lt"/>
              </a:rPr>
              <a:t>, kas, kastid</a:t>
            </a:r>
            <a:endParaRPr lang="en-US" i="1"/>
          </a:p>
          <a:p>
            <a:r>
              <a:rPr lang="en-US">
                <a:ea typeface="+mn-lt"/>
                <a:cs typeface="+mn-lt"/>
              </a:rPr>
              <a:t>The vocabulary is highly dependent on the domain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E.g., Estonian radiology domain: 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 i="1" err="1">
                <a:ea typeface="+mn-lt"/>
                <a:cs typeface="+mn-lt"/>
              </a:rPr>
              <a:t>Nimmelordoos</a:t>
            </a:r>
            <a:r>
              <a:rPr lang="en-US" i="1">
                <a:ea typeface="+mn-lt"/>
                <a:cs typeface="+mn-lt"/>
              </a:rPr>
              <a:t> on </a:t>
            </a:r>
            <a:r>
              <a:rPr lang="en-US" i="1" err="1">
                <a:ea typeface="+mn-lt"/>
                <a:cs typeface="+mn-lt"/>
              </a:rPr>
              <a:t>säilinud</a:t>
            </a:r>
            <a:r>
              <a:rPr lang="en-US" i="1">
                <a:ea typeface="+mn-lt"/>
                <a:cs typeface="+mn-lt"/>
              </a:rPr>
              <a:t>; </a:t>
            </a:r>
            <a:r>
              <a:rPr lang="en-US" i="1" err="1">
                <a:ea typeface="+mn-lt"/>
                <a:cs typeface="+mn-lt"/>
              </a:rPr>
              <a:t>täheldatav</a:t>
            </a:r>
            <a:r>
              <a:rPr lang="en-US" i="1">
                <a:ea typeface="+mn-lt"/>
                <a:cs typeface="+mn-lt"/>
              </a:rPr>
              <a:t> on </a:t>
            </a:r>
            <a:r>
              <a:rPr lang="en-US" i="1" err="1">
                <a:ea typeface="+mn-lt"/>
                <a:cs typeface="+mn-lt"/>
              </a:rPr>
              <a:t>vähene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sinistroskolioos</a:t>
            </a:r>
            <a:r>
              <a:rPr lang="en-US" i="1">
                <a:ea typeface="+mn-lt"/>
                <a:cs typeface="+mn-lt"/>
              </a:rPr>
              <a:t>; </a:t>
            </a:r>
            <a:r>
              <a:rPr lang="en-US" i="1" err="1">
                <a:ea typeface="+mn-lt"/>
                <a:cs typeface="+mn-lt"/>
              </a:rPr>
              <a:t>spondülolisteesi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ei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ilmne</a:t>
            </a:r>
            <a:r>
              <a:rPr lang="en-US" i="1">
                <a:ea typeface="+mn-lt"/>
                <a:cs typeface="+mn-lt"/>
              </a:rPr>
              <a:t>.</a:t>
            </a:r>
            <a:endParaRPr lang="en-US" i="1"/>
          </a:p>
          <a:p>
            <a:r>
              <a:rPr lang="en-US">
                <a:ea typeface="+mn-lt"/>
                <a:cs typeface="+mn-lt"/>
              </a:rPr>
              <a:t>Most importantly, there is a lot of variability in speech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23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8211-2532-2EE2-D810-43133957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CTC 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BD748-96DD-5D14-7232-D14BED37F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84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But how to train a CTC model?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The exact ground-truth label for each frame in the training data is not known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We only know the ground truth token sequence for the utterances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Solution: CTC loss function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Marginalizes (sums) over all set of alignments that produce the same character sequence </a:t>
            </a:r>
            <a:endParaRPr lang="en-US"/>
          </a:p>
        </p:txBody>
      </p:sp>
      <p:pic>
        <p:nvPicPr>
          <p:cNvPr id="4" name="Picture 3" descr="A black and white text&#10;&#10;Description automatically generated">
            <a:extLst>
              <a:ext uri="{FF2B5EF4-FFF2-40B4-BE49-F238E27FC236}">
                <a16:creationId xmlns:a16="http://schemas.microsoft.com/office/drawing/2014/main" id="{467B94CC-BCFD-30D2-1E6A-1D5EAEAE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4849813"/>
            <a:ext cx="64008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95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F8DD8-69E3-4206-1372-1698F71A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CTC loss, summarized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2D47BDC-7E9A-ECA6-B3DA-61492026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250" y="557189"/>
            <a:ext cx="5576808" cy="55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71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F24C-E469-1A03-4B65-DD12E79A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CTC performance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9AAF5-77EE-FD3E-A2DB-200B78805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CTC has similar performance as encoder-decoder, when training on ~1000 hours of data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CTC is extremely fast on a GPU when used without an external language model, since no beam search based autoregressive decoding is needed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One hour of speech can be decoded in ~30 seconds using a relatively large model</a:t>
            </a:r>
            <a:endParaRPr lang="en-US"/>
          </a:p>
          <a:p>
            <a:r>
              <a:rPr lang="en-US"/>
              <a:t>CTC model benefits a lot of from shallow fusion with a language model (but it makes decoding slower)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13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FFFF-C564-439C-A862-57605E75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CTC-seq2seq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8067-BFA6-62C3-F113-4BAB1B3D6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1114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Problems: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Encoder-decoder model is hard to train from scratch, especially on long utterances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Too much flexibility: in ASR, decoded items are always monotonic with regard to input (as opposed to MT)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CTC models don’t have these problems since they impose left-to-right constraints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Solution: use the encoder as a secondary CTC model when training</a:t>
            </a:r>
            <a:endParaRPr lang="en-US" dirty="0"/>
          </a:p>
          <a:p>
            <a:r>
              <a:rPr lang="en-US">
                <a:ea typeface="+mn-lt"/>
                <a:cs typeface="+mn-lt"/>
              </a:rPr>
              <a:t>Decreases WER by ~10% in many cases</a:t>
            </a:r>
            <a:endParaRPr lang="en-US"/>
          </a:p>
        </p:txBody>
      </p:sp>
      <p:pic>
        <p:nvPicPr>
          <p:cNvPr id="4" name="Picture 3" descr="A diagram of a decoder&#10;&#10;Description automatically generated">
            <a:extLst>
              <a:ext uri="{FF2B5EF4-FFF2-40B4-BE49-F238E27FC236}">
                <a16:creationId xmlns:a16="http://schemas.microsoft.com/office/drawing/2014/main" id="{97ACB8F2-CBAA-ABD5-A49B-0FA9DD663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356" y="1383956"/>
            <a:ext cx="4598773" cy="3616411"/>
          </a:xfrm>
          <a:prstGeom prst="rect">
            <a:avLst/>
          </a:prstGeom>
        </p:spPr>
      </p:pic>
      <p:pic>
        <p:nvPicPr>
          <p:cNvPr id="5" name="Picture 4" descr="A white rectangular with black text&#10;&#10;Description automatically generated">
            <a:extLst>
              <a:ext uri="{FF2B5EF4-FFF2-40B4-BE49-F238E27FC236}">
                <a16:creationId xmlns:a16="http://schemas.microsoft.com/office/drawing/2014/main" id="{5BA5EDB6-DE7B-BF88-1858-95D8E8794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59" y="5687840"/>
            <a:ext cx="48672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6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6CA93-D213-B9E3-67A5-8A9DADC2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RNN Transducer: 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1A45-470E-C223-0747-664B71BF9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Problems with encoder-decoder models </a:t>
            </a:r>
          </a:p>
          <a:p>
            <a:pPr lvl="1"/>
            <a:r>
              <a:rPr lang="en-US" sz="2000"/>
              <a:t>The attention operation is expensive for long input sequences </a:t>
            </a:r>
          </a:p>
          <a:p>
            <a:pPr lvl="1"/>
            <a:r>
              <a:rPr lang="en-US" sz="2000"/>
              <a:t>Attention models cannot be run online (in real time), since the entire input sequence needs to be available before the decoder can attend to 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FF4063-6994-9A33-A37C-BE607C17A09A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3197701" cy="4884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Problem with CTC: </a:t>
            </a:r>
          </a:p>
          <a:p>
            <a:pPr lvl="1"/>
            <a:r>
              <a:rPr lang="en-US" sz="1400"/>
              <a:t>The outputs are assumed to be independent of each other </a:t>
            </a:r>
          </a:p>
          <a:p>
            <a:pPr lvl="1"/>
            <a:r>
              <a:rPr lang="en-US" sz="1400"/>
              <a:t>The result is that CTC models often produce outputs that are obviously wrong, like “I</a:t>
            </a:r>
            <a:r>
              <a:rPr lang="en-US" sz="1400" i="1"/>
              <a:t> eight food</a:t>
            </a:r>
            <a:r>
              <a:rPr lang="en-US" sz="1400"/>
              <a:t>” instead of “</a:t>
            </a:r>
            <a:r>
              <a:rPr lang="en-US" sz="1400" i="1"/>
              <a:t>I ate food</a:t>
            </a:r>
            <a:r>
              <a:rPr lang="en-US" sz="1400"/>
              <a:t>” </a:t>
            </a:r>
          </a:p>
          <a:p>
            <a:pPr lvl="1"/>
            <a:r>
              <a:rPr lang="en-US" sz="1400"/>
              <a:t>Getting good results with CTC usually requires a search algorithm that incorporates a secondary language model (unless you have lot of data and very large model, in which case the model learns to avoid such errors automatically) </a:t>
            </a:r>
          </a:p>
        </p:txBody>
      </p:sp>
    </p:spTree>
    <p:extLst>
      <p:ext uri="{BB962C8B-B14F-4D97-AF65-F5344CB8AC3E}">
        <p14:creationId xmlns:p14="http://schemas.microsoft.com/office/powerpoint/2010/main" val="84198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F7E3-823C-0CAB-4C47-E76CE4F9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RNN-T: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8C40F-7F58-319D-B239-39951A35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15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n-lt"/>
                <a:cs typeface="+mn-lt"/>
              </a:rPr>
              <a:t>Also called Neural Transducer (since it doesn’t need to use RNN)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Consists of three modules: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Encoder</a:t>
            </a:r>
            <a:r>
              <a:rPr lang="en-US">
                <a:ea typeface="+mn-lt"/>
                <a:cs typeface="+mn-lt"/>
              </a:rPr>
              <a:t>: similar to the encoder used in CTC and attention models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Predictor</a:t>
            </a:r>
            <a:r>
              <a:rPr lang="en-US">
                <a:ea typeface="+mn-lt"/>
                <a:cs typeface="+mn-lt"/>
              </a:rPr>
              <a:t>: doesn’t see acoustics at all -- actually a language model and can be pretrained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>
                <a:ea typeface="+mn-lt"/>
                <a:cs typeface="+mn-lt"/>
              </a:rPr>
              <a:t>Joiner</a:t>
            </a:r>
            <a:r>
              <a:rPr lang="en-US">
                <a:ea typeface="+mn-lt"/>
                <a:cs typeface="+mn-lt"/>
              </a:rPr>
              <a:t>: predicts a character  (or epsilon) for the current timestep based on the acoustic encoding </a:t>
            </a:r>
            <a:r>
              <a:rPr lang="en-US" i="1">
                <a:ea typeface="+mn-lt"/>
                <a:cs typeface="+mn-lt"/>
              </a:rPr>
              <a:t>f</a:t>
            </a:r>
            <a:r>
              <a:rPr lang="en-US">
                <a:ea typeface="+mn-lt"/>
                <a:cs typeface="+mn-lt"/>
              </a:rPr>
              <a:t> and language model state </a:t>
            </a:r>
            <a:r>
              <a:rPr lang="en-US" i="1">
                <a:ea typeface="+mn-lt"/>
                <a:cs typeface="+mn-lt"/>
              </a:rPr>
              <a:t>g</a:t>
            </a:r>
            <a:r>
              <a:rPr lang="en-US">
                <a:ea typeface="+mn-lt"/>
                <a:cs typeface="+mn-lt"/>
              </a:rPr>
              <a:t> </a:t>
            </a:r>
            <a:endParaRPr lang="en-US"/>
          </a:p>
        </p:txBody>
      </p:sp>
      <p:pic>
        <p:nvPicPr>
          <p:cNvPr id="4" name="Picture 3" descr="A diagram of a computer&#10;&#10;Description automatically generated">
            <a:extLst>
              <a:ext uri="{FF2B5EF4-FFF2-40B4-BE49-F238E27FC236}">
                <a16:creationId xmlns:a16="http://schemas.microsoft.com/office/drawing/2014/main" id="{539DB45C-E2C7-2D14-E87C-18D1830E2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1528763"/>
            <a:ext cx="36766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52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7DFC-93FA-5080-984D-2C8FB897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Transducer: greedy decoding </a:t>
            </a:r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27334AA-7C6D-76DD-A6CC-92B918493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88" y="1560513"/>
            <a:ext cx="6092825" cy="2867025"/>
          </a:xfrm>
          <a:prstGeom prst="rect">
            <a:avLst/>
          </a:prstGeom>
        </p:spPr>
      </p:pic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6C59E891-2F65-903C-EF5E-E2F41D3D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388" y="1308100"/>
            <a:ext cx="2867025" cy="3314700"/>
          </a:xfrm>
          <a:prstGeom prst="rect">
            <a:avLst/>
          </a:prstGeom>
        </p:spPr>
      </p:pic>
      <p:pic>
        <p:nvPicPr>
          <p:cNvPr id="6" name="Picture 5" descr="A diagram of a function&#10;&#10;Description automatically generated">
            <a:extLst>
              <a:ext uri="{FF2B5EF4-FFF2-40B4-BE49-F238E27FC236}">
                <a16:creationId xmlns:a16="http://schemas.microsoft.com/office/drawing/2014/main" id="{7BE825FE-022C-79D0-2684-374164F07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8" y="4621213"/>
            <a:ext cx="4657725" cy="2085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83A3E0-984B-64B3-2DAC-37FCC6C86F5B}"/>
              </a:ext>
            </a:extLst>
          </p:cNvPr>
          <p:cNvSpPr txBox="1"/>
          <p:nvPr/>
        </p:nvSpPr>
        <p:spPr>
          <a:xfrm>
            <a:off x="7331675" y="4942703"/>
            <a:ext cx="453544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494E52"/>
                </a:solidFill>
                <a:ea typeface="+mn-lt"/>
                <a:cs typeface="+mn-lt"/>
              </a:rPr>
              <a:t>If the encoder is causal (i.e., only relies on past inputs), then the search can run in an streaming fashion, where we process each x as soon as it arrives.</a:t>
            </a:r>
            <a:endParaRPr lang="en-US" sz="120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494E52"/>
                </a:solidFill>
                <a:ea typeface="+mn-lt"/>
                <a:cs typeface="+mn-lt"/>
              </a:rPr>
              <a:t>The predictor only has access to y, and not x—unlike the decoder in an attention model, which sees both x and y. That means we can easily pre-train the predictor on text-only data, which there’s a lot more of than paired (speech, text) data.</a:t>
            </a:r>
            <a:endParaRPr lang="en-US" sz="1200"/>
          </a:p>
          <a:p>
            <a:br>
              <a:rPr lang="en-US" dirty="0"/>
            </a:br>
            <a:endParaRPr lang="en-US" sz="1200"/>
          </a:p>
          <a:p>
            <a:br>
              <a:rPr lang="en-US" dirty="0"/>
            </a:b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15898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4D4C-F23F-4152-7858-52349186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transducer: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DDF0B-218D-DFCD-2303-E062E60B7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>
                <a:ea typeface="+mn-lt"/>
                <a:cs typeface="+mn-lt"/>
              </a:rPr>
              <a:t>During training, we don’t know the correct alignment between characters and timesteps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Hence, during training we need to sum over all possible alignments that produce the desired character sequence (similarly to CTC)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This is extremely memory hungry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That’s why (early) Transducer models have been mostly developed by Google that has TPUs for training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Recent breakthroughs (approximations) allow training with reasonable GPU RAM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E.g., we only use limited history in the Predictor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However, decoding is fast and doesn’t need much memory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Runs natively on Android phones </a:t>
            </a:r>
          </a:p>
          <a:p>
            <a:r>
              <a:rPr lang="en-US"/>
              <a:t>Currently the most widely used streaming ASR model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Used in </a:t>
            </a:r>
            <a:r>
              <a:rPr lang="en-US" i="1" err="1"/>
              <a:t>Kiirkirjutaja</a:t>
            </a:r>
            <a:r>
              <a:rPr lang="en-US" i="1"/>
              <a:t> </a:t>
            </a:r>
            <a:r>
              <a:rPr lang="en-US"/>
              <a:t>(Estonian ASR system that also powers the automatic </a:t>
            </a:r>
            <a:r>
              <a:rPr lang="en-US" err="1"/>
              <a:t>realtime</a:t>
            </a:r>
            <a:r>
              <a:rPr lang="en-US"/>
              <a:t> subtitling in Estonian TV)</a:t>
            </a:r>
          </a:p>
          <a:p>
            <a:r>
              <a:rPr lang="en-US"/>
              <a:t>Problems: cannot make effective use of long range contextual relationships of tokens, since Predictor is typically a bigram (but Encoder learns to help it a bit)</a:t>
            </a:r>
          </a:p>
        </p:txBody>
      </p:sp>
    </p:spTree>
    <p:extLst>
      <p:ext uri="{BB962C8B-B14F-4D97-AF65-F5344CB8AC3E}">
        <p14:creationId xmlns:p14="http://schemas.microsoft.com/office/powerpoint/2010/main" val="1950773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CA17-E1B9-4C36-B8E3-092DF723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transducer: Estonian demo</a:t>
            </a:r>
          </a:p>
        </p:txBody>
      </p:sp>
      <p:pic>
        <p:nvPicPr>
          <p:cNvPr id="3" name="err-uudised-asr">
            <a:hlinkClick r:id="" action="ppaction://media"/>
            <a:extLst>
              <a:ext uri="{FF2B5EF4-FFF2-40B4-BE49-F238E27FC236}">
                <a16:creationId xmlns:a16="http://schemas.microsoft.com/office/drawing/2014/main" id="{A69B0AD6-DACC-8D5B-74EA-DD13F8E341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25303" y="1608589"/>
            <a:ext cx="5876955" cy="488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DF2C4-FF68-2547-EA01-57E13516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architectures: 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74C80-0FEB-5EEF-CC41-B7B4F8620913}"/>
              </a:ext>
            </a:extLst>
          </p:cNvPr>
          <p:cNvSpPr txBox="1"/>
          <p:nvPr/>
        </p:nvSpPr>
        <p:spPr>
          <a:xfrm>
            <a:off x="463378" y="1863810"/>
            <a:ext cx="283175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Comparison on </a:t>
            </a:r>
            <a:r>
              <a:rPr lang="en-US" b="1" err="1"/>
              <a:t>Gigaspeech</a:t>
            </a:r>
            <a:r>
              <a:rPr lang="en-US" b="1" dirty="0"/>
              <a:t> </a:t>
            </a:r>
            <a:r>
              <a:rPr lang="en-US" dirty="0"/>
              <a:t>dataset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10K hours of training data, English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Various domains: </a:t>
            </a:r>
            <a:r>
              <a:rPr lang="en-US" err="1"/>
              <a:t>Youtube</a:t>
            </a:r>
            <a:r>
              <a:rPr lang="en-US" dirty="0"/>
              <a:t>, podcasts, audiobooks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three architectures </a:t>
            </a:r>
            <a:r>
              <a:rPr lang="en-US"/>
              <a:t>are surprisingly similar in accuracy, </a:t>
            </a:r>
            <a:r>
              <a:rPr lang="en-US" dirty="0"/>
              <a:t>when well-tuned for a particular task</a:t>
            </a:r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0BD1BFE-B448-F21F-2F92-0C7AE19F8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662285"/>
              </p:ext>
            </p:extLst>
          </p:nvPr>
        </p:nvGraphicFramePr>
        <p:xfrm>
          <a:off x="5276850" y="1943100"/>
          <a:ext cx="5561545" cy="43079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48868">
                  <a:extLst>
                    <a:ext uri="{9D8B030D-6E8A-4147-A177-3AD203B41FA5}">
                      <a16:colId xmlns:a16="http://schemas.microsoft.com/office/drawing/2014/main" val="3718748730"/>
                    </a:ext>
                  </a:extLst>
                </a:gridCol>
                <a:gridCol w="2749378">
                  <a:extLst>
                    <a:ext uri="{9D8B030D-6E8A-4147-A177-3AD203B41FA5}">
                      <a16:colId xmlns:a16="http://schemas.microsoft.com/office/drawing/2014/main" val="1861880928"/>
                    </a:ext>
                  </a:extLst>
                </a:gridCol>
                <a:gridCol w="963299">
                  <a:extLst>
                    <a:ext uri="{9D8B030D-6E8A-4147-A177-3AD203B41FA5}">
                      <a16:colId xmlns:a16="http://schemas.microsoft.com/office/drawing/2014/main" val="109635410"/>
                    </a:ext>
                  </a:extLst>
                </a:gridCol>
              </a:tblGrid>
              <a:tr h="393523">
                <a:tc>
                  <a:txBody>
                    <a:bodyPr/>
                    <a:lstStyle/>
                    <a:p>
                      <a:r>
                        <a:rPr lang="en-US" sz="1400" b="1" dirty="0"/>
                        <a:t>Contributor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Train Recipe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Test WER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564625"/>
                  </a:ext>
                </a:extLst>
              </a:tr>
              <a:tr h="436297">
                <a:tc>
                  <a:txBody>
                    <a:bodyPr/>
                    <a:lstStyle/>
                    <a:p>
                      <a:r>
                        <a:rPr lang="en-US" sz="1400" dirty="0"/>
                        <a:t>Baseline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Transformer seq2seq + RNNLM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12.70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03331"/>
                  </a:ext>
                </a:extLst>
              </a:tr>
              <a:tr h="436297">
                <a:tc>
                  <a:txBody>
                    <a:bodyPr/>
                    <a:lstStyle/>
                    <a:p>
                      <a:r>
                        <a:rPr lang="en-US" sz="1400" dirty="0"/>
                        <a:t>Baseline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Conformer/Transformer-seq2seq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10.80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059272"/>
                  </a:ext>
                </a:extLst>
              </a:tr>
              <a:tr h="393523">
                <a:tc>
                  <a:txBody>
                    <a:bodyPr/>
                    <a:lstStyle/>
                    <a:p>
                      <a:r>
                        <a:rPr lang="en-US" sz="1400" dirty="0"/>
                        <a:t>Baseline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RNN-T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12.30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201423"/>
                  </a:ext>
                </a:extLst>
              </a:tr>
              <a:tr h="727162">
                <a:tc>
                  <a:txBody>
                    <a:bodyPr/>
                    <a:lstStyle/>
                    <a:p>
                      <a:r>
                        <a:rPr lang="en-US" sz="1400" dirty="0"/>
                        <a:t>Johns Hopkins University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Transducer: </a:t>
                      </a:r>
                      <a:r>
                        <a:rPr lang="en-US" sz="1400" err="1"/>
                        <a:t>Zipformer</a:t>
                      </a:r>
                      <a:r>
                        <a:rPr lang="en-US" sz="1400" dirty="0"/>
                        <a:t> encoder + Embedding decoder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10.38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898240"/>
                  </a:ext>
                </a:extLst>
              </a:tr>
              <a:tr h="436297">
                <a:tc>
                  <a:txBody>
                    <a:bodyPr/>
                    <a:lstStyle/>
                    <a:p>
                      <a:r>
                        <a:rPr lang="en-US" sz="1400" dirty="0"/>
                        <a:t>Johns Hopkins University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Pruned Stateless RNN-T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10.51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789901"/>
                  </a:ext>
                </a:extLst>
              </a:tr>
              <a:tr h="615949">
                <a:tc>
                  <a:txBody>
                    <a:bodyPr/>
                    <a:lstStyle/>
                    <a:p>
                      <a:r>
                        <a:rPr lang="en-US" sz="1400" dirty="0"/>
                        <a:t>Johns Hopkins University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Conformer CTC + </a:t>
                      </a:r>
                      <a:r>
                        <a:rPr lang="en-US" sz="1400" err="1"/>
                        <a:t>ngram</a:t>
                      </a:r>
                      <a:r>
                        <a:rPr lang="en-US" sz="1400" dirty="0"/>
                        <a:t> &amp; attention rescoring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10.58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761335"/>
                  </a:ext>
                </a:extLst>
              </a:tr>
              <a:tr h="393523">
                <a:tc>
                  <a:txBody>
                    <a:bodyPr/>
                    <a:lstStyle/>
                    <a:p>
                      <a:r>
                        <a:rPr lang="en-US" sz="1400" err="1"/>
                        <a:t>Mobvoi</a:t>
                      </a:r>
                      <a:endParaRPr lang="en-US" sz="1400" dirty="0" err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Joint CTC/seq2seq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10.60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401219"/>
                  </a:ext>
                </a:extLst>
              </a:tr>
              <a:tr h="393523">
                <a:tc>
                  <a:txBody>
                    <a:bodyPr/>
                    <a:lstStyle/>
                    <a:p>
                      <a:r>
                        <a:rPr lang="en-US" sz="1400" err="1"/>
                        <a:t>ByteDance</a:t>
                      </a:r>
                      <a:r>
                        <a:rPr lang="en-US" sz="1400" dirty="0"/>
                        <a:t> AI Lab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Transformer seq2seq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11.60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139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21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E038-315B-468C-9F67-45524487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C4CD1-2B1F-58F8-908E-CD662E3E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7850" cy="435133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/>
              <a:t>Speaker physiology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Gender, shape of the vocal apparatus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Physiological state, health, smoking</a:t>
            </a:r>
          </a:p>
          <a:p>
            <a:r>
              <a:rPr lang="en-US" dirty="0">
                <a:ea typeface="+mn-lt"/>
                <a:cs typeface="+mn-lt"/>
              </a:rPr>
              <a:t>Speaking style and spontaneous speech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In spontaneous casual speech, or under time pressure, reduction of pronunciations of certain phonemes often happens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Rate of speech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 dirty="0">
                <a:ea typeface="+mn-lt"/>
                <a:cs typeface="+mn-lt"/>
              </a:rPr>
              <a:t>Lombard effect (</a:t>
            </a:r>
            <a:r>
              <a:rPr lang="en-US" dirty="0">
                <a:ea typeface="+mn-lt"/>
                <a:cs typeface="+mn-lt"/>
              </a:rPr>
              <a:t>the involuntary tendency of speakers to increase their vocal effort when speaking in loud noise)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Emotions, stressing of certain words</a:t>
            </a:r>
          </a:p>
          <a:p>
            <a:r>
              <a:rPr lang="en-US" dirty="0">
                <a:ea typeface="+mn-lt"/>
                <a:cs typeface="+mn-lt"/>
              </a:rPr>
              <a:t>Environment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Reverberations, background noise</a:t>
            </a:r>
          </a:p>
          <a:p>
            <a:r>
              <a:rPr lang="en-US" dirty="0">
                <a:ea typeface="+mn-lt"/>
                <a:cs typeface="+mn-lt"/>
              </a:rPr>
              <a:t>Channel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Microphone, electronic noise, distortions</a:t>
            </a:r>
          </a:p>
          <a:p>
            <a:r>
              <a:rPr lang="en-US" dirty="0">
                <a:ea typeface="+mn-lt"/>
                <a:cs typeface="+mn-lt"/>
              </a:rPr>
              <a:t>Coarticulation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Same speech sound (phoneme, like "</a:t>
            </a:r>
            <a:r>
              <a:rPr lang="en-US" b="1" dirty="0">
                <a:ea typeface="+mn-lt"/>
                <a:cs typeface="+mn-lt"/>
              </a:rPr>
              <a:t>m</a:t>
            </a:r>
            <a:r>
              <a:rPr lang="en-US" dirty="0">
                <a:ea typeface="+mn-lt"/>
                <a:cs typeface="+mn-lt"/>
              </a:rPr>
              <a:t>") can sound very different in various contexts ("cu</a:t>
            </a:r>
            <a:r>
              <a:rPr lang="en-US" b="1" dirty="0">
                <a:ea typeface="+mn-lt"/>
                <a:cs typeface="+mn-lt"/>
              </a:rPr>
              <a:t>m</a:t>
            </a:r>
            <a:r>
              <a:rPr lang="en-US" dirty="0">
                <a:ea typeface="+mn-lt"/>
                <a:cs typeface="+mn-lt"/>
              </a:rPr>
              <a:t>in" vs "cal</a:t>
            </a:r>
            <a:r>
              <a:rPr lang="en-US" b="1" dirty="0">
                <a:ea typeface="+mn-lt"/>
                <a:cs typeface="+mn-lt"/>
              </a:rPr>
              <a:t>m</a:t>
            </a:r>
            <a:r>
              <a:rPr lang="en-US" dirty="0">
                <a:ea typeface="+mn-lt"/>
                <a:cs typeface="+mn-lt"/>
              </a:rPr>
              <a:t>")</a:t>
            </a:r>
          </a:p>
          <a:p>
            <a:r>
              <a:rPr lang="en-US" dirty="0">
                <a:ea typeface="+mn-lt"/>
                <a:cs typeface="+mn-lt"/>
              </a:rPr>
              <a:t>Foreign and regional accents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Non-native speakers can replace an unfamiliar phoneme in the target language with the sound considered as the closest in their native language phoneme inventory </a:t>
            </a:r>
            <a:endParaRPr lang="en-US" dirty="0"/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ea typeface="+mn-lt"/>
              <a:cs typeface="+mn-lt"/>
            </a:endParaRPr>
          </a:p>
        </p:txBody>
      </p:sp>
      <p:pic>
        <p:nvPicPr>
          <p:cNvPr id="5" name="Picture 4" descr="A group of men sitting at a table with drinks&#10;&#10;Description automatically generated">
            <a:extLst>
              <a:ext uri="{FF2B5EF4-FFF2-40B4-BE49-F238E27FC236}">
                <a16:creationId xmlns:a16="http://schemas.microsoft.com/office/drawing/2014/main" id="{1913D641-8A54-C4D2-1CCD-40EA34AA2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50" y="2336800"/>
            <a:ext cx="3327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04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732C-81B4-AD59-81B0-EFE30719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D4056-5493-7D8F-FF12-5463E0057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Speech is a complex signal, has a lot of variety</a:t>
            </a:r>
          </a:p>
          <a:p>
            <a:r>
              <a:rPr lang="en-US" dirty="0"/>
              <a:t>Feature extraction: converting waveform to vectors (50 or 100 per second)</a:t>
            </a:r>
            <a:endParaRPr lang="en-US"/>
          </a:p>
          <a:p>
            <a:r>
              <a:rPr lang="en-US" dirty="0"/>
              <a:t>Three dominant speech recognition models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Encoder-decoder: most powerful, can be used for other tasks like speech translation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CTC (encoder only), often with an additional language model: fast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Neural transducer: allows streaming processing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5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0E1F-7711-86F7-BE40-4180AB3E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681CC-285C-E2AB-1087-C8694E4EF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743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>
                <a:ea typeface="+mn-lt"/>
                <a:cs typeface="+mn-lt"/>
              </a:rPr>
              <a:t>Sound is a waveform of changing air pressure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Speech is a sound produced by speech organs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Microphone converts air pressure modulation to voltage modulation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Analog-to-digital converter converts the continuous signal to digital signal, by sampling the value of the signal after perioding intervals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Sampling frequency (samples per second):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Telephone: 8000 Hz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CD: 44100 Hz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For speech, 16000 Hz is usually sufficient </a:t>
            </a:r>
            <a:endParaRPr lang="en-US"/>
          </a:p>
        </p:txBody>
      </p:sp>
      <p:pic>
        <p:nvPicPr>
          <p:cNvPr id="4" name="Picture 3" descr="A green and black line graph&#10;&#10;Description automatically generated">
            <a:extLst>
              <a:ext uri="{FF2B5EF4-FFF2-40B4-BE49-F238E27FC236}">
                <a16:creationId xmlns:a16="http://schemas.microsoft.com/office/drawing/2014/main" id="{1B808F29-2DBA-604A-59A8-43CAB24ED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25" y="4516438"/>
            <a:ext cx="68389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2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E86B-0EE8-0119-8418-615A63BB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DB945-8959-197C-C558-9CF1FFB1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Raw audio signal contains a lot of information (typically 16000 values every second)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The goal of feature extraction: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Reduce the amount of information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Extract information that is important for distinguishing between speech sounds 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Be robust against noise, channel distortions, speaker variation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2155-F25A-AF66-D236-27B7C5B6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Splitting the signal into frames </a:t>
            </a:r>
            <a:endParaRPr lang="en-US"/>
          </a:p>
        </p:txBody>
      </p:sp>
      <p:pic>
        <p:nvPicPr>
          <p:cNvPr id="4" name="Content Placeholder 3" descr="A diagram of a graph&#10;&#10;Description automatically generated">
            <a:extLst>
              <a:ext uri="{FF2B5EF4-FFF2-40B4-BE49-F238E27FC236}">
                <a16:creationId xmlns:a16="http://schemas.microsoft.com/office/drawing/2014/main" id="{2EF8C688-A8D8-591C-1421-8A93322FF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150" y="1825625"/>
            <a:ext cx="7605700" cy="4351338"/>
          </a:xfrm>
        </p:spPr>
      </p:pic>
    </p:spTree>
    <p:extLst>
      <p:ext uri="{BB962C8B-B14F-4D97-AF65-F5344CB8AC3E}">
        <p14:creationId xmlns:p14="http://schemas.microsoft.com/office/powerpoint/2010/main" val="69518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EC68C-C7F3-C493-81DF-018C2011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en-US" sz="4000"/>
              <a:t>Windowing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609A-4E37-A656-AA96-016A144A5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After slicing the signal into frames, we apply a window function such as the Hamming window to each frame 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Why? </a:t>
            </a:r>
            <a:endParaRPr lang="en-US" sz="20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ea typeface="+mn-lt"/>
                <a:cs typeface="+mn-lt"/>
              </a:rPr>
              <a:t>To counteract the assumption made by the FFT that the data is infinite and to reduce </a:t>
            </a:r>
            <a:r>
              <a:rPr lang="en-US" sz="2000" i="1">
                <a:ea typeface="+mn-lt"/>
                <a:cs typeface="+mn-lt"/>
              </a:rPr>
              <a:t>spectral leakage </a:t>
            </a:r>
            <a:endParaRPr lang="en-US" sz="2000"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926F8-1789-E4A7-970C-85182634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24" y="1451013"/>
            <a:ext cx="5365375" cy="37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9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D23E-7B6D-324D-267B-B72BB73C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Discrete Fourier Transform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66391-D09D-CFB3-947B-5E98FBED9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3075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Purpose: extracts spectral information from a windowed signal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ea typeface="+mn-lt"/>
                <a:cs typeface="+mn-lt"/>
              </a:rPr>
              <a:t>i.e</a:t>
            </a:r>
            <a:r>
              <a:rPr lang="en-US" dirty="0">
                <a:ea typeface="+mn-lt"/>
                <a:cs typeface="+mn-lt"/>
              </a:rPr>
              <a:t>, takes an audio signal (like a speech) and breaks it down into its individual frequencies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This is motivated by the human cochlea (an organ in the ear) which vibrates at different spots depending on the frequency of the incoming sounds. 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Input: windowed signal </a:t>
            </a:r>
            <a:r>
              <a:rPr lang="en-US" i="1" dirty="0">
                <a:ea typeface="+mn-lt"/>
                <a:cs typeface="+mn-lt"/>
              </a:rPr>
              <a:t>x[0], . . . , x[L−1]</a:t>
            </a:r>
            <a:r>
              <a:rPr lang="en-US" dirty="0">
                <a:ea typeface="+mn-lt"/>
                <a:cs typeface="+mn-lt"/>
              </a:rPr>
              <a:t> (time domain) 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Output:  a complex number </a:t>
            </a:r>
            <a:r>
              <a:rPr lang="en-US" i="1" dirty="0">
                <a:ea typeface="+mn-lt"/>
                <a:cs typeface="+mn-lt"/>
              </a:rPr>
              <a:t>X[k]</a:t>
            </a:r>
            <a:r>
              <a:rPr lang="en-US" dirty="0">
                <a:ea typeface="+mn-lt"/>
                <a:cs typeface="+mn-lt"/>
              </a:rPr>
              <a:t> for each of </a:t>
            </a:r>
            <a:r>
              <a:rPr lang="en-US" i="1" dirty="0">
                <a:ea typeface="+mn-lt"/>
                <a:cs typeface="+mn-lt"/>
              </a:rPr>
              <a:t>N </a:t>
            </a:r>
            <a:r>
              <a:rPr lang="en-US" dirty="0">
                <a:ea typeface="+mn-lt"/>
                <a:cs typeface="+mn-lt"/>
              </a:rPr>
              <a:t>frequency bands representing magnitude and phase for the </a:t>
            </a:r>
            <a:r>
              <a:rPr lang="en-US" i="1" dirty="0">
                <a:ea typeface="+mn-lt"/>
                <a:cs typeface="+mn-lt"/>
              </a:rPr>
              <a:t>k</a:t>
            </a:r>
            <a:r>
              <a:rPr lang="en-US" dirty="0">
                <a:ea typeface="+mn-lt"/>
                <a:cs typeface="+mn-lt"/>
              </a:rPr>
              <a:t>th frequency component (frequency domain) </a:t>
            </a:r>
            <a:endParaRPr lang="en-US" dirty="0"/>
          </a:p>
        </p:txBody>
      </p:sp>
      <p:pic>
        <p:nvPicPr>
          <p:cNvPr id="4" name="Picture 3" descr="Lightbox">
            <a:extLst>
              <a:ext uri="{FF2B5EF4-FFF2-40B4-BE49-F238E27FC236}">
                <a16:creationId xmlns:a16="http://schemas.microsoft.com/office/drawing/2014/main" id="{6B66E30F-1CE2-FAE5-31AF-9E55CF0D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51" y="3191348"/>
            <a:ext cx="3819523" cy="122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3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40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Foundation models in speech recognition Part 1: Speech recognition basics</vt:lpstr>
      <vt:lpstr>What is speech recognition?</vt:lpstr>
      <vt:lpstr>Why is speech recognition difficult?</vt:lpstr>
      <vt:lpstr>Sources of variability</vt:lpstr>
      <vt:lpstr>Speech signal</vt:lpstr>
      <vt:lpstr>Feature extraction</vt:lpstr>
      <vt:lpstr>Splitting the signal into frames </vt:lpstr>
      <vt:lpstr>Windowing</vt:lpstr>
      <vt:lpstr>Discrete Fourier Transform </vt:lpstr>
      <vt:lpstr>All signals can be decomposed into sinusoids</vt:lpstr>
      <vt:lpstr>DFT, cont.</vt:lpstr>
      <vt:lpstr>DFT spectrum</vt:lpstr>
      <vt:lpstr>Short-time spectral analysis </vt:lpstr>
      <vt:lpstr>Spectrogram</vt:lpstr>
      <vt:lpstr>Filterbanks</vt:lpstr>
      <vt:lpstr>Log Mel Power Spectrum </vt:lpstr>
      <vt:lpstr>Resulting features </vt:lpstr>
      <vt:lpstr>Speech recognition: metrics </vt:lpstr>
      <vt:lpstr>Some background: Transformer</vt:lpstr>
      <vt:lpstr>Some background: Three types of Transformers</vt:lpstr>
      <vt:lpstr>Some background: Autoregressive decoder</vt:lpstr>
      <vt:lpstr>End-to-end speech recognition</vt:lpstr>
      <vt:lpstr>Encoder-decoder for ASR</vt:lpstr>
      <vt:lpstr>Attention visualization</vt:lpstr>
      <vt:lpstr>Other tasks than speech recognition</vt:lpstr>
      <vt:lpstr>Shallow fusion with a language model</vt:lpstr>
      <vt:lpstr>Connectionist Temporal Classification (CTC)</vt:lpstr>
      <vt:lpstr>CTC: blank symbol</vt:lpstr>
      <vt:lpstr>Decoding with the CTC model</vt:lpstr>
      <vt:lpstr>CTC loss function</vt:lpstr>
      <vt:lpstr>CTC loss, summarized</vt:lpstr>
      <vt:lpstr>CTC performance </vt:lpstr>
      <vt:lpstr>Joint CTC-seq2seq</vt:lpstr>
      <vt:lpstr>RNN Transducer: why? </vt:lpstr>
      <vt:lpstr>RNN-T: architecture</vt:lpstr>
      <vt:lpstr>Transducer: greedy decoding </vt:lpstr>
      <vt:lpstr>Neural transducer: training</vt:lpstr>
      <vt:lpstr>Neural transducer: Estonian demo</vt:lpstr>
      <vt:lpstr>Three architectures: comparison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313</cp:revision>
  <dcterms:created xsi:type="dcterms:W3CDTF">2024-08-06T12:56:42Z</dcterms:created>
  <dcterms:modified xsi:type="dcterms:W3CDTF">2026-04-15T14:07:14Z</dcterms:modified>
</cp:coreProperties>
</file>